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Poppins Extra-Light" charset="1" panose="00000300000000000000"/>
      <p:regular r:id="rId24"/>
    </p:embeddedFont>
    <p:embeddedFont>
      <p:font typeface="Canva Sans Bold" charset="1" panose="020B0803030501040103"/>
      <p:regular r:id="rId25"/>
    </p:embeddedFont>
    <p:embeddedFont>
      <p:font typeface="Canva Sans" charset="1" panose="020B0503030501040103"/>
      <p:regular r:id="rId26"/>
    </p:embeddedFont>
    <p:embeddedFont>
      <p:font typeface="Poppins Thin" charset="1" panose="00000300000000000000"/>
      <p:regular r:id="rId27"/>
    </p:embeddedFont>
    <p:embeddedFont>
      <p:font typeface="Poppins Light" charset="1" panose="00000400000000000000"/>
      <p:regular r:id="rId28"/>
    </p:embeddedFont>
    <p:embeddedFont>
      <p:font typeface="Poppins" charset="1" panose="00000500000000000000"/>
      <p:regular r:id="rId29"/>
    </p:embeddedFont>
    <p:embeddedFont>
      <p:font typeface="Canva Sans Bold Italics" charset="1" panose="020B0803030501040103"/>
      <p:regular r:id="rId30"/>
    </p:embeddedFont>
    <p:embeddedFont>
      <p:font typeface="Canva Sans Italics" charset="1" panose="020B0503030501040103"/>
      <p:regular r:id="rId31"/>
    </p:embeddedFont>
    <p:embeddedFont>
      <p:font typeface="Poppins Bold" charset="1" panose="00000800000000000000"/>
      <p:regular r:id="rId32"/>
    </p:embeddedFont>
    <p:embeddedFont>
      <p:font typeface="Poppins Semi-Bold" charset="1" panose="000007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3.png" Type="http://schemas.openxmlformats.org/officeDocument/2006/relationships/image"/><Relationship Id="rId15" Target="../media/image24.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5.png" Type="http://schemas.openxmlformats.org/officeDocument/2006/relationships/image"/><Relationship Id="rId15" Target="../media/image26.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7.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8.png" Type="http://schemas.openxmlformats.org/officeDocument/2006/relationships/image"/><Relationship Id="rId22" Target="../media/image29.svg" Type="http://schemas.openxmlformats.org/officeDocument/2006/relationships/image"/><Relationship Id="rId23" Target="https://taplink.cc/unsecoc.org" TargetMode="External" Type="http://schemas.openxmlformats.org/officeDocument/2006/relationships/hyperlink"/><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19.png" Type="http://schemas.openxmlformats.org/officeDocument/2006/relationships/image"/><Relationship Id="rId13" Target="../media/image30.png" Type="http://schemas.openxmlformats.org/officeDocument/2006/relationships/image"/><Relationship Id="rId14" Target="../media/image31.svg" Type="http://schemas.openxmlformats.org/officeDocument/2006/relationships/image"/><Relationship Id="rId15" Target="../media/image32.png" Type="http://schemas.openxmlformats.org/officeDocument/2006/relationships/image"/><Relationship Id="rId16" Target="../media/image33.svg" Type="http://schemas.openxmlformats.org/officeDocument/2006/relationships/image"/><Relationship Id="rId17" Target="http://https/taplink.cc/unsecoc.org" TargetMode="External" Type="http://schemas.openxmlformats.org/officeDocument/2006/relationships/hyperlink"/><Relationship Id="rId2" Target="../media/image9.png" Type="http://schemas.openxmlformats.org/officeDocument/2006/relationships/image"/><Relationship Id="rId3" Target="../media/image1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9.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3.png" Type="http://schemas.openxmlformats.org/officeDocument/2006/relationships/image"/><Relationship Id="rId14" Target="../media/image4.svg" Type="http://schemas.openxmlformats.org/officeDocument/2006/relationships/image"/><Relationship Id="rId2" Target="../media/image19.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3.png" Type="http://schemas.openxmlformats.org/officeDocument/2006/relationships/image"/><Relationship Id="rId14"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9.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3.png" Type="http://schemas.openxmlformats.org/officeDocument/2006/relationships/image"/><Relationship Id="rId14"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9.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3.png" Type="http://schemas.openxmlformats.org/officeDocument/2006/relationships/image"/><Relationship Id="rId14" Target="../media/image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9.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0.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1.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22.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sp>
        <p:nvSpPr>
          <p:cNvPr name="Freeform 2" id="2"/>
          <p:cNvSpPr/>
          <p:nvPr/>
        </p:nvSpPr>
        <p:spPr>
          <a:xfrm flipH="false" flipV="false" rot="-743182">
            <a:off x="14922337" y="6689965"/>
            <a:ext cx="3878186" cy="5136671"/>
          </a:xfrm>
          <a:custGeom>
            <a:avLst/>
            <a:gdLst/>
            <a:ahLst/>
            <a:cxnLst/>
            <a:rect r="r" b="b" t="t" l="l"/>
            <a:pathLst>
              <a:path h="5136671" w="3878186">
                <a:moveTo>
                  <a:pt x="0" y="0"/>
                </a:moveTo>
                <a:lnTo>
                  <a:pt x="3878186" y="0"/>
                </a:lnTo>
                <a:lnTo>
                  <a:pt x="3878186" y="5136670"/>
                </a:lnTo>
                <a:lnTo>
                  <a:pt x="0" y="513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901887">
            <a:off x="-305750" y="-1169381"/>
            <a:ext cx="2935798" cy="4641577"/>
          </a:xfrm>
          <a:custGeom>
            <a:avLst/>
            <a:gdLst/>
            <a:ahLst/>
            <a:cxnLst/>
            <a:rect r="r" b="b" t="t" l="l"/>
            <a:pathLst>
              <a:path h="4641577" w="2935798">
                <a:moveTo>
                  <a:pt x="0" y="0"/>
                </a:moveTo>
                <a:lnTo>
                  <a:pt x="2935797" y="0"/>
                </a:lnTo>
                <a:lnTo>
                  <a:pt x="2935797" y="4641577"/>
                </a:lnTo>
                <a:lnTo>
                  <a:pt x="0" y="46415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9983174">
            <a:off x="3082860" y="-1997088"/>
            <a:ext cx="3162685" cy="3509220"/>
          </a:xfrm>
          <a:custGeom>
            <a:avLst/>
            <a:gdLst/>
            <a:ahLst/>
            <a:cxnLst/>
            <a:rect r="r" b="b" t="t" l="l"/>
            <a:pathLst>
              <a:path h="3509220" w="3162685">
                <a:moveTo>
                  <a:pt x="0" y="0"/>
                </a:moveTo>
                <a:lnTo>
                  <a:pt x="3162685" y="0"/>
                </a:lnTo>
                <a:lnTo>
                  <a:pt x="3162685" y="3509221"/>
                </a:lnTo>
                <a:lnTo>
                  <a:pt x="0" y="35092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46211" y="6735072"/>
            <a:ext cx="5149823" cy="4544718"/>
          </a:xfrm>
          <a:custGeom>
            <a:avLst/>
            <a:gdLst/>
            <a:ahLst/>
            <a:cxnLst/>
            <a:rect r="r" b="b" t="t" l="l"/>
            <a:pathLst>
              <a:path h="4544718" w="5149823">
                <a:moveTo>
                  <a:pt x="0" y="0"/>
                </a:moveTo>
                <a:lnTo>
                  <a:pt x="5149822" y="0"/>
                </a:lnTo>
                <a:lnTo>
                  <a:pt x="5149822" y="4544719"/>
                </a:lnTo>
                <a:lnTo>
                  <a:pt x="0" y="45447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2577449">
            <a:off x="14438154" y="-938504"/>
            <a:ext cx="4846552" cy="4331606"/>
          </a:xfrm>
          <a:custGeom>
            <a:avLst/>
            <a:gdLst/>
            <a:ahLst/>
            <a:cxnLst/>
            <a:rect r="r" b="b" t="t" l="l"/>
            <a:pathLst>
              <a:path h="4331606" w="4846552">
                <a:moveTo>
                  <a:pt x="0" y="0"/>
                </a:moveTo>
                <a:lnTo>
                  <a:pt x="4846552" y="0"/>
                </a:lnTo>
                <a:lnTo>
                  <a:pt x="4846552" y="4331606"/>
                </a:lnTo>
                <a:lnTo>
                  <a:pt x="0" y="43316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926815">
            <a:off x="11896326" y="-1925868"/>
            <a:ext cx="3431416" cy="3479256"/>
          </a:xfrm>
          <a:custGeom>
            <a:avLst/>
            <a:gdLst/>
            <a:ahLst/>
            <a:cxnLst/>
            <a:rect r="r" b="b" t="t" l="l"/>
            <a:pathLst>
              <a:path h="3479256" w="3431416">
                <a:moveTo>
                  <a:pt x="0" y="0"/>
                </a:moveTo>
                <a:lnTo>
                  <a:pt x="3431416" y="0"/>
                </a:lnTo>
                <a:lnTo>
                  <a:pt x="3431416" y="3479255"/>
                </a:lnTo>
                <a:lnTo>
                  <a:pt x="0" y="347925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8258173">
            <a:off x="7193138" y="-790224"/>
            <a:ext cx="3722631" cy="2284765"/>
          </a:xfrm>
          <a:custGeom>
            <a:avLst/>
            <a:gdLst/>
            <a:ahLst/>
            <a:cxnLst/>
            <a:rect r="r" b="b" t="t" l="l"/>
            <a:pathLst>
              <a:path h="2284765" w="3722631">
                <a:moveTo>
                  <a:pt x="0" y="0"/>
                </a:moveTo>
                <a:lnTo>
                  <a:pt x="3722630" y="0"/>
                </a:lnTo>
                <a:lnTo>
                  <a:pt x="3722630" y="2284764"/>
                </a:lnTo>
                <a:lnTo>
                  <a:pt x="0" y="22847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11" id="11"/>
          <p:cNvGrpSpPr/>
          <p:nvPr/>
        </p:nvGrpSpPr>
        <p:grpSpPr>
          <a:xfrm rot="0">
            <a:off x="3862462" y="3279390"/>
            <a:ext cx="10563076" cy="4339763"/>
            <a:chOff x="0" y="0"/>
            <a:chExt cx="3011827" cy="1237387"/>
          </a:xfrm>
        </p:grpSpPr>
        <p:sp>
          <p:nvSpPr>
            <p:cNvPr name="Freeform 12" id="12"/>
            <p:cNvSpPr/>
            <p:nvPr/>
          </p:nvSpPr>
          <p:spPr>
            <a:xfrm flipH="false" flipV="false" rot="0">
              <a:off x="0" y="0"/>
              <a:ext cx="3011827" cy="1237387"/>
            </a:xfrm>
            <a:custGeom>
              <a:avLst/>
              <a:gdLst/>
              <a:ahLst/>
              <a:cxnLst/>
              <a:rect r="r" b="b" t="t" l="l"/>
              <a:pathLst>
                <a:path h="1237387" w="3011827">
                  <a:moveTo>
                    <a:pt x="37379" y="0"/>
                  </a:moveTo>
                  <a:lnTo>
                    <a:pt x="2974448" y="0"/>
                  </a:lnTo>
                  <a:cubicBezTo>
                    <a:pt x="2984362" y="0"/>
                    <a:pt x="2993869" y="3938"/>
                    <a:pt x="3000879" y="10948"/>
                  </a:cubicBezTo>
                  <a:cubicBezTo>
                    <a:pt x="3007889" y="17958"/>
                    <a:pt x="3011827" y="27466"/>
                    <a:pt x="3011827" y="37379"/>
                  </a:cubicBezTo>
                  <a:lnTo>
                    <a:pt x="3011827" y="1200008"/>
                  </a:lnTo>
                  <a:cubicBezTo>
                    <a:pt x="3011827" y="1220652"/>
                    <a:pt x="2995092" y="1237387"/>
                    <a:pt x="2974448" y="1237387"/>
                  </a:cubicBezTo>
                  <a:lnTo>
                    <a:pt x="37379" y="1237387"/>
                  </a:lnTo>
                  <a:cubicBezTo>
                    <a:pt x="16735" y="1237387"/>
                    <a:pt x="0" y="1220652"/>
                    <a:pt x="0" y="1200008"/>
                  </a:cubicBezTo>
                  <a:lnTo>
                    <a:pt x="0" y="37379"/>
                  </a:lnTo>
                  <a:cubicBezTo>
                    <a:pt x="0" y="16735"/>
                    <a:pt x="16735" y="0"/>
                    <a:pt x="37379" y="0"/>
                  </a:cubicBezTo>
                  <a:close/>
                </a:path>
              </a:pathLst>
            </a:custGeom>
            <a:solidFill>
              <a:srgbClr val="F5E5C4"/>
            </a:solidFill>
            <a:ln cap="rnd">
              <a:noFill/>
              <a:prstDash val="lgDash"/>
              <a:round/>
            </a:ln>
          </p:spPr>
        </p:sp>
        <p:sp>
          <p:nvSpPr>
            <p:cNvPr name="TextBox 13" id="13"/>
            <p:cNvSpPr txBox="true"/>
            <p:nvPr/>
          </p:nvSpPr>
          <p:spPr>
            <a:xfrm>
              <a:off x="0" y="-38100"/>
              <a:ext cx="3011827" cy="1275487"/>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4136584" y="3503403"/>
            <a:ext cx="10014832" cy="3891736"/>
            <a:chOff x="0" y="0"/>
            <a:chExt cx="2855508" cy="1109642"/>
          </a:xfrm>
        </p:grpSpPr>
        <p:sp>
          <p:nvSpPr>
            <p:cNvPr name="Freeform 15" id="15"/>
            <p:cNvSpPr/>
            <p:nvPr/>
          </p:nvSpPr>
          <p:spPr>
            <a:xfrm flipH="false" flipV="false" rot="0">
              <a:off x="0" y="0"/>
              <a:ext cx="2855508" cy="1109642"/>
            </a:xfrm>
            <a:custGeom>
              <a:avLst/>
              <a:gdLst/>
              <a:ahLst/>
              <a:cxnLst/>
              <a:rect r="r" b="b" t="t" l="l"/>
              <a:pathLst>
                <a:path h="1109642" w="2855508">
                  <a:moveTo>
                    <a:pt x="39425" y="0"/>
                  </a:moveTo>
                  <a:lnTo>
                    <a:pt x="2816082" y="0"/>
                  </a:lnTo>
                  <a:cubicBezTo>
                    <a:pt x="2826539" y="0"/>
                    <a:pt x="2836567" y="4154"/>
                    <a:pt x="2843960" y="11547"/>
                  </a:cubicBezTo>
                  <a:cubicBezTo>
                    <a:pt x="2851354" y="18941"/>
                    <a:pt x="2855508" y="28969"/>
                    <a:pt x="2855508" y="39425"/>
                  </a:cubicBezTo>
                  <a:lnTo>
                    <a:pt x="2855508" y="1070217"/>
                  </a:lnTo>
                  <a:cubicBezTo>
                    <a:pt x="2855508" y="1080673"/>
                    <a:pt x="2851354" y="1090701"/>
                    <a:pt x="2843960" y="1098095"/>
                  </a:cubicBezTo>
                  <a:cubicBezTo>
                    <a:pt x="2836567" y="1105489"/>
                    <a:pt x="2826539" y="1109642"/>
                    <a:pt x="2816082" y="1109642"/>
                  </a:cubicBezTo>
                  <a:lnTo>
                    <a:pt x="39425" y="1109642"/>
                  </a:lnTo>
                  <a:cubicBezTo>
                    <a:pt x="17651" y="1109642"/>
                    <a:pt x="0" y="1091991"/>
                    <a:pt x="0" y="1070217"/>
                  </a:cubicBezTo>
                  <a:lnTo>
                    <a:pt x="0" y="39425"/>
                  </a:lnTo>
                  <a:cubicBezTo>
                    <a:pt x="0" y="28969"/>
                    <a:pt x="4154" y="18941"/>
                    <a:pt x="11547" y="11547"/>
                  </a:cubicBezTo>
                  <a:cubicBezTo>
                    <a:pt x="18941" y="4154"/>
                    <a:pt x="28969" y="0"/>
                    <a:pt x="39425" y="0"/>
                  </a:cubicBezTo>
                  <a:close/>
                </a:path>
              </a:pathLst>
            </a:custGeom>
            <a:ln w="38100" cap="rnd">
              <a:solidFill>
                <a:srgbClr val="B6841E"/>
              </a:solidFill>
              <a:prstDash val="lgDash"/>
              <a:round/>
            </a:ln>
          </p:spPr>
        </p:sp>
        <p:sp>
          <p:nvSpPr>
            <p:cNvPr name="TextBox 16" id="16"/>
            <p:cNvSpPr txBox="true"/>
            <p:nvPr/>
          </p:nvSpPr>
          <p:spPr>
            <a:xfrm>
              <a:off x="0" y="-38100"/>
              <a:ext cx="2855508" cy="1147742"/>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7788934" y="7857277"/>
            <a:ext cx="2710132" cy="2569549"/>
          </a:xfrm>
          <a:custGeom>
            <a:avLst/>
            <a:gdLst/>
            <a:ahLst/>
            <a:cxnLst/>
            <a:rect r="r" b="b" t="t" l="l"/>
            <a:pathLst>
              <a:path h="2569549" w="2710132">
                <a:moveTo>
                  <a:pt x="0" y="0"/>
                </a:moveTo>
                <a:lnTo>
                  <a:pt x="2710132" y="0"/>
                </a:lnTo>
                <a:lnTo>
                  <a:pt x="2710132" y="2569549"/>
                </a:lnTo>
                <a:lnTo>
                  <a:pt x="0" y="2569549"/>
                </a:lnTo>
                <a:lnTo>
                  <a:pt x="0" y="0"/>
                </a:lnTo>
                <a:close/>
              </a:path>
            </a:pathLst>
          </a:custGeom>
          <a:blipFill>
            <a:blip r:embed="rId20"/>
            <a:stretch>
              <a:fillRect l="0" t="0" r="0" b="0"/>
            </a:stretch>
          </a:blipFill>
        </p:spPr>
      </p:sp>
      <p:sp>
        <p:nvSpPr>
          <p:cNvPr name="TextBox 18" id="18"/>
          <p:cNvSpPr txBox="true"/>
          <p:nvPr/>
        </p:nvSpPr>
        <p:spPr>
          <a:xfrm rot="0">
            <a:off x="3772915" y="2227311"/>
            <a:ext cx="10563076" cy="793115"/>
          </a:xfrm>
          <a:prstGeom prst="rect">
            <a:avLst/>
          </a:prstGeom>
        </p:spPr>
        <p:txBody>
          <a:bodyPr anchor="t" rtlCol="false" tIns="0" lIns="0" bIns="0" rIns="0">
            <a:spAutoFit/>
          </a:bodyPr>
          <a:lstStyle/>
          <a:p>
            <a:pPr algn="ctr">
              <a:lnSpc>
                <a:spcPts val="6159"/>
              </a:lnSpc>
            </a:pPr>
            <a:r>
              <a:rPr lang="en-US" sz="4399">
                <a:solidFill>
                  <a:srgbClr val="000000"/>
                </a:solidFill>
                <a:latin typeface="Poppins Extra-Light"/>
                <a:ea typeface="Poppins Extra-Light"/>
                <a:cs typeface="Poppins Extra-Light"/>
                <a:sym typeface="Poppins Extra-Light"/>
              </a:rPr>
              <a:t>UNSECOC</a:t>
            </a:r>
          </a:p>
        </p:txBody>
      </p:sp>
      <p:sp>
        <p:nvSpPr>
          <p:cNvPr name="TextBox 19" id="19"/>
          <p:cNvSpPr txBox="true"/>
          <p:nvPr/>
        </p:nvSpPr>
        <p:spPr>
          <a:xfrm rot="0">
            <a:off x="4364001" y="4810186"/>
            <a:ext cx="9540000" cy="1333532"/>
          </a:xfrm>
          <a:prstGeom prst="rect">
            <a:avLst/>
          </a:prstGeom>
        </p:spPr>
        <p:txBody>
          <a:bodyPr anchor="t" rtlCol="false" tIns="0" lIns="0" bIns="0" rIns="0">
            <a:spAutoFit/>
          </a:bodyPr>
          <a:lstStyle/>
          <a:p>
            <a:pPr algn="ctr">
              <a:lnSpc>
                <a:spcPts val="4951"/>
              </a:lnSpc>
            </a:pPr>
            <a:r>
              <a:rPr lang="en-US" sz="5001">
                <a:solidFill>
                  <a:srgbClr val="000000"/>
                </a:solidFill>
                <a:latin typeface="Poppins Extra-Light"/>
                <a:ea typeface="Poppins Extra-Light"/>
                <a:cs typeface="Poppins Extra-Light"/>
                <a:sym typeface="Poppins Extra-Light"/>
              </a:rPr>
              <a:t>CONTEXTO PRUEBA DE ASCENSO Y REUBICACIÓN DOCENTE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3303639" y="3817922"/>
            <a:ext cx="11909149" cy="4167670"/>
            <a:chOff x="0" y="0"/>
            <a:chExt cx="2916262" cy="1020561"/>
          </a:xfrm>
        </p:grpSpPr>
        <p:sp>
          <p:nvSpPr>
            <p:cNvPr name="Freeform 15" id="15"/>
            <p:cNvSpPr/>
            <p:nvPr/>
          </p:nvSpPr>
          <p:spPr>
            <a:xfrm flipH="false" flipV="false" rot="0">
              <a:off x="0" y="0"/>
              <a:ext cx="2916262" cy="1020561"/>
            </a:xfrm>
            <a:custGeom>
              <a:avLst/>
              <a:gdLst/>
              <a:ahLst/>
              <a:cxnLst/>
              <a:rect r="r" b="b" t="t" l="l"/>
              <a:pathLst>
                <a:path h="1020561" w="2916262">
                  <a:moveTo>
                    <a:pt x="0" y="0"/>
                  </a:moveTo>
                  <a:lnTo>
                    <a:pt x="2916262" y="0"/>
                  </a:lnTo>
                  <a:lnTo>
                    <a:pt x="2916262" y="1020561"/>
                  </a:lnTo>
                  <a:lnTo>
                    <a:pt x="0" y="1020561"/>
                  </a:lnTo>
                  <a:close/>
                </a:path>
              </a:pathLst>
            </a:custGeom>
            <a:solidFill>
              <a:srgbClr val="F5E5C4"/>
            </a:solidFill>
          </p:spPr>
        </p:sp>
        <p:sp>
          <p:nvSpPr>
            <p:cNvPr name="TextBox 16" id="16"/>
            <p:cNvSpPr txBox="true"/>
            <p:nvPr/>
          </p:nvSpPr>
          <p:spPr>
            <a:xfrm>
              <a:off x="0" y="-38100"/>
              <a:ext cx="2916262" cy="1058661"/>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4758107" y="4197843"/>
            <a:ext cx="13036698" cy="3215057"/>
          </a:xfrm>
          <a:prstGeom prst="rect">
            <a:avLst/>
          </a:prstGeom>
        </p:spPr>
        <p:txBody>
          <a:bodyPr anchor="t" rtlCol="false" tIns="0" lIns="0" bIns="0" rIns="0">
            <a:spAutoFit/>
          </a:bodyPr>
          <a:lstStyle/>
          <a:p>
            <a:pPr algn="l">
              <a:lnSpc>
                <a:spcPts val="4216"/>
              </a:lnSpc>
            </a:pPr>
            <a:r>
              <a:rPr lang="en-US" sz="3011">
                <a:solidFill>
                  <a:srgbClr val="000000"/>
                </a:solidFill>
                <a:latin typeface="Poppins Light"/>
                <a:ea typeface="Poppins Light"/>
                <a:cs typeface="Poppins Light"/>
                <a:sym typeface="Poppins Light"/>
              </a:rPr>
              <a:t>Autoevaluación del desempeño.</a:t>
            </a:r>
          </a:p>
          <a:p>
            <a:pPr algn="l">
              <a:lnSpc>
                <a:spcPts val="4216"/>
              </a:lnSpc>
            </a:pPr>
            <a:r>
              <a:rPr lang="en-US" sz="3011">
                <a:solidFill>
                  <a:srgbClr val="000000"/>
                </a:solidFill>
                <a:latin typeface="Poppins Light"/>
                <a:ea typeface="Poppins Light"/>
                <a:cs typeface="Poppins Light"/>
                <a:sym typeface="Poppins Light"/>
              </a:rPr>
              <a:t>Valoración de experiencia.</a:t>
            </a:r>
          </a:p>
          <a:p>
            <a:pPr algn="l">
              <a:lnSpc>
                <a:spcPts val="4216"/>
              </a:lnSpc>
            </a:pPr>
            <a:r>
              <a:rPr lang="en-US" sz="3011">
                <a:solidFill>
                  <a:srgbClr val="000000"/>
                </a:solidFill>
                <a:latin typeface="Poppins Light"/>
                <a:ea typeface="Poppins Light"/>
                <a:cs typeface="Poppins Light"/>
                <a:sym typeface="Poppins Light"/>
              </a:rPr>
              <a:t>Valoración de zona de desempeño.</a:t>
            </a:r>
          </a:p>
          <a:p>
            <a:pPr algn="l">
              <a:lnSpc>
                <a:spcPts val="4216"/>
              </a:lnSpc>
            </a:pPr>
            <a:r>
              <a:rPr lang="en-US" sz="3011">
                <a:solidFill>
                  <a:srgbClr val="000000"/>
                </a:solidFill>
                <a:latin typeface="Poppins Light"/>
                <a:ea typeface="Poppins Light"/>
                <a:cs typeface="Poppins Light"/>
                <a:sym typeface="Poppins Light"/>
              </a:rPr>
              <a:t>Valoración de movimientos en el escalafón docente.</a:t>
            </a:r>
          </a:p>
          <a:p>
            <a:pPr algn="l">
              <a:lnSpc>
                <a:spcPts val="4216"/>
              </a:lnSpc>
            </a:pPr>
            <a:r>
              <a:rPr lang="en-US" sz="3011">
                <a:solidFill>
                  <a:srgbClr val="000000"/>
                </a:solidFill>
                <a:latin typeface="Poppins Light"/>
                <a:ea typeface="Poppins Light"/>
                <a:cs typeface="Poppins Light"/>
                <a:sym typeface="Poppins Light"/>
              </a:rPr>
              <a:t>¿cuánto necesito sacar en la prueba pedagógica?</a:t>
            </a:r>
          </a:p>
          <a:p>
            <a:pPr algn="l">
              <a:lnSpc>
                <a:spcPts val="4216"/>
              </a:lnSpc>
            </a:pPr>
          </a:p>
        </p:txBody>
      </p:sp>
      <p:grpSp>
        <p:nvGrpSpPr>
          <p:cNvPr name="Group 18" id="18"/>
          <p:cNvGrpSpPr/>
          <p:nvPr/>
        </p:nvGrpSpPr>
        <p:grpSpPr>
          <a:xfrm rot="0">
            <a:off x="4127749" y="4293093"/>
            <a:ext cx="410207" cy="357126"/>
            <a:chOff x="0" y="0"/>
            <a:chExt cx="100450" cy="87452"/>
          </a:xfrm>
        </p:grpSpPr>
        <p:sp>
          <p:nvSpPr>
            <p:cNvPr name="Freeform 19" id="19"/>
            <p:cNvSpPr/>
            <p:nvPr/>
          </p:nvSpPr>
          <p:spPr>
            <a:xfrm flipH="false" flipV="false" rot="0">
              <a:off x="0" y="0"/>
              <a:ext cx="100450" cy="87452"/>
            </a:xfrm>
            <a:custGeom>
              <a:avLst/>
              <a:gdLst/>
              <a:ahLst/>
              <a:cxnLst/>
              <a:rect r="r" b="b" t="t" l="l"/>
              <a:pathLst>
                <a:path h="87452" w="100450">
                  <a:moveTo>
                    <a:pt x="0" y="0"/>
                  </a:moveTo>
                  <a:lnTo>
                    <a:pt x="100450" y="0"/>
                  </a:lnTo>
                  <a:lnTo>
                    <a:pt x="100450" y="87452"/>
                  </a:lnTo>
                  <a:lnTo>
                    <a:pt x="0" y="87452"/>
                  </a:lnTo>
                  <a:close/>
                </a:path>
              </a:pathLst>
            </a:custGeom>
            <a:solidFill>
              <a:srgbClr val="FFFFFF"/>
            </a:solidFill>
          </p:spPr>
        </p:sp>
        <p:sp>
          <p:nvSpPr>
            <p:cNvPr name="TextBox 20" id="20"/>
            <p:cNvSpPr txBox="true"/>
            <p:nvPr/>
          </p:nvSpPr>
          <p:spPr>
            <a:xfrm>
              <a:off x="0" y="-38100"/>
              <a:ext cx="100450" cy="125552"/>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5837934" y="1742916"/>
            <a:ext cx="6612133"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a:ea typeface="Poppins"/>
                <a:cs typeface="Poppins"/>
                <a:sym typeface="Poppins"/>
              </a:rPr>
              <a:t>¿CÓMO VA MI PUNTAJE?</a:t>
            </a:r>
          </a:p>
        </p:txBody>
      </p:sp>
      <p:grpSp>
        <p:nvGrpSpPr>
          <p:cNvPr name="Group 22" id="22"/>
          <p:cNvGrpSpPr/>
          <p:nvPr/>
        </p:nvGrpSpPr>
        <p:grpSpPr>
          <a:xfrm rot="0">
            <a:off x="4142097" y="4811827"/>
            <a:ext cx="410207" cy="357126"/>
            <a:chOff x="0" y="0"/>
            <a:chExt cx="100450" cy="87452"/>
          </a:xfrm>
        </p:grpSpPr>
        <p:sp>
          <p:nvSpPr>
            <p:cNvPr name="Freeform 23" id="23"/>
            <p:cNvSpPr/>
            <p:nvPr/>
          </p:nvSpPr>
          <p:spPr>
            <a:xfrm flipH="false" flipV="false" rot="0">
              <a:off x="0" y="0"/>
              <a:ext cx="100450" cy="87452"/>
            </a:xfrm>
            <a:custGeom>
              <a:avLst/>
              <a:gdLst/>
              <a:ahLst/>
              <a:cxnLst/>
              <a:rect r="r" b="b" t="t" l="l"/>
              <a:pathLst>
                <a:path h="87452" w="100450">
                  <a:moveTo>
                    <a:pt x="0" y="0"/>
                  </a:moveTo>
                  <a:lnTo>
                    <a:pt x="100450" y="0"/>
                  </a:lnTo>
                  <a:lnTo>
                    <a:pt x="100450" y="87452"/>
                  </a:lnTo>
                  <a:lnTo>
                    <a:pt x="0" y="87452"/>
                  </a:lnTo>
                  <a:close/>
                </a:path>
              </a:pathLst>
            </a:custGeom>
            <a:solidFill>
              <a:srgbClr val="FFFFFF"/>
            </a:solidFill>
          </p:spPr>
        </p:sp>
        <p:sp>
          <p:nvSpPr>
            <p:cNvPr name="TextBox 24" id="24"/>
            <p:cNvSpPr txBox="true"/>
            <p:nvPr/>
          </p:nvSpPr>
          <p:spPr>
            <a:xfrm>
              <a:off x="0" y="-38100"/>
              <a:ext cx="100450" cy="125552"/>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4142097" y="5351416"/>
            <a:ext cx="410207" cy="357126"/>
            <a:chOff x="0" y="0"/>
            <a:chExt cx="100450" cy="87452"/>
          </a:xfrm>
        </p:grpSpPr>
        <p:sp>
          <p:nvSpPr>
            <p:cNvPr name="Freeform 26" id="26"/>
            <p:cNvSpPr/>
            <p:nvPr/>
          </p:nvSpPr>
          <p:spPr>
            <a:xfrm flipH="false" flipV="false" rot="0">
              <a:off x="0" y="0"/>
              <a:ext cx="100450" cy="87452"/>
            </a:xfrm>
            <a:custGeom>
              <a:avLst/>
              <a:gdLst/>
              <a:ahLst/>
              <a:cxnLst/>
              <a:rect r="r" b="b" t="t" l="l"/>
              <a:pathLst>
                <a:path h="87452" w="100450">
                  <a:moveTo>
                    <a:pt x="0" y="0"/>
                  </a:moveTo>
                  <a:lnTo>
                    <a:pt x="100450" y="0"/>
                  </a:lnTo>
                  <a:lnTo>
                    <a:pt x="100450" y="87452"/>
                  </a:lnTo>
                  <a:lnTo>
                    <a:pt x="0" y="87452"/>
                  </a:lnTo>
                  <a:close/>
                </a:path>
              </a:pathLst>
            </a:custGeom>
            <a:solidFill>
              <a:srgbClr val="FFFFFF"/>
            </a:solidFill>
          </p:spPr>
        </p:sp>
        <p:sp>
          <p:nvSpPr>
            <p:cNvPr name="TextBox 27" id="27"/>
            <p:cNvSpPr txBox="true"/>
            <p:nvPr/>
          </p:nvSpPr>
          <p:spPr>
            <a:xfrm>
              <a:off x="0" y="-38100"/>
              <a:ext cx="100450" cy="125552"/>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4142097" y="5892944"/>
            <a:ext cx="410207" cy="357126"/>
            <a:chOff x="0" y="0"/>
            <a:chExt cx="100450" cy="87452"/>
          </a:xfrm>
        </p:grpSpPr>
        <p:sp>
          <p:nvSpPr>
            <p:cNvPr name="Freeform 29" id="29"/>
            <p:cNvSpPr/>
            <p:nvPr/>
          </p:nvSpPr>
          <p:spPr>
            <a:xfrm flipH="false" flipV="false" rot="0">
              <a:off x="0" y="0"/>
              <a:ext cx="100450" cy="87452"/>
            </a:xfrm>
            <a:custGeom>
              <a:avLst/>
              <a:gdLst/>
              <a:ahLst/>
              <a:cxnLst/>
              <a:rect r="r" b="b" t="t" l="l"/>
              <a:pathLst>
                <a:path h="87452" w="100450">
                  <a:moveTo>
                    <a:pt x="0" y="0"/>
                  </a:moveTo>
                  <a:lnTo>
                    <a:pt x="100450" y="0"/>
                  </a:lnTo>
                  <a:lnTo>
                    <a:pt x="100450" y="87452"/>
                  </a:lnTo>
                  <a:lnTo>
                    <a:pt x="0" y="87452"/>
                  </a:lnTo>
                  <a:close/>
                </a:path>
              </a:pathLst>
            </a:custGeom>
            <a:solidFill>
              <a:srgbClr val="FFFFFF"/>
            </a:solidFill>
          </p:spPr>
        </p:sp>
        <p:sp>
          <p:nvSpPr>
            <p:cNvPr name="TextBox 30" id="30"/>
            <p:cNvSpPr txBox="true"/>
            <p:nvPr/>
          </p:nvSpPr>
          <p:spPr>
            <a:xfrm>
              <a:off x="0" y="-38100"/>
              <a:ext cx="100450" cy="125552"/>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142097" y="6434473"/>
            <a:ext cx="410207" cy="357126"/>
            <a:chOff x="0" y="0"/>
            <a:chExt cx="100450" cy="87452"/>
          </a:xfrm>
        </p:grpSpPr>
        <p:sp>
          <p:nvSpPr>
            <p:cNvPr name="Freeform 32" id="32"/>
            <p:cNvSpPr/>
            <p:nvPr/>
          </p:nvSpPr>
          <p:spPr>
            <a:xfrm flipH="false" flipV="false" rot="0">
              <a:off x="0" y="0"/>
              <a:ext cx="100450" cy="87452"/>
            </a:xfrm>
            <a:custGeom>
              <a:avLst/>
              <a:gdLst/>
              <a:ahLst/>
              <a:cxnLst/>
              <a:rect r="r" b="b" t="t" l="l"/>
              <a:pathLst>
                <a:path h="87452" w="100450">
                  <a:moveTo>
                    <a:pt x="0" y="0"/>
                  </a:moveTo>
                  <a:lnTo>
                    <a:pt x="100450" y="0"/>
                  </a:lnTo>
                  <a:lnTo>
                    <a:pt x="100450" y="87452"/>
                  </a:lnTo>
                  <a:lnTo>
                    <a:pt x="0" y="87452"/>
                  </a:lnTo>
                  <a:close/>
                </a:path>
              </a:pathLst>
            </a:custGeom>
            <a:solidFill>
              <a:srgbClr val="FFFFFF"/>
            </a:solidFill>
          </p:spPr>
        </p:sp>
        <p:sp>
          <p:nvSpPr>
            <p:cNvPr name="TextBox 33" id="33"/>
            <p:cNvSpPr txBox="true"/>
            <p:nvPr/>
          </p:nvSpPr>
          <p:spPr>
            <a:xfrm>
              <a:off x="0" y="-38100"/>
              <a:ext cx="100450" cy="125552"/>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7402159" y="8097662"/>
            <a:ext cx="2835386" cy="2688305"/>
          </a:xfrm>
          <a:custGeom>
            <a:avLst/>
            <a:gdLst/>
            <a:ahLst/>
            <a:cxnLst/>
            <a:rect r="r" b="b" t="t" l="l"/>
            <a:pathLst>
              <a:path h="2688305" w="2835386">
                <a:moveTo>
                  <a:pt x="0" y="0"/>
                </a:moveTo>
                <a:lnTo>
                  <a:pt x="2835386" y="0"/>
                </a:lnTo>
                <a:lnTo>
                  <a:pt x="2835386" y="2688306"/>
                </a:lnTo>
                <a:lnTo>
                  <a:pt x="0" y="2688306"/>
                </a:lnTo>
                <a:lnTo>
                  <a:pt x="0" y="0"/>
                </a:lnTo>
                <a:close/>
              </a:path>
            </a:pathLst>
          </a:custGeom>
          <a:blipFill>
            <a:blip r:embed="rId1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3352347" y="3261451"/>
            <a:ext cx="11449801" cy="4062366"/>
          </a:xfrm>
          <a:custGeom>
            <a:avLst/>
            <a:gdLst/>
            <a:ahLst/>
            <a:cxnLst/>
            <a:rect r="r" b="b" t="t" l="l"/>
            <a:pathLst>
              <a:path h="4062366" w="11449801">
                <a:moveTo>
                  <a:pt x="0" y="0"/>
                </a:moveTo>
                <a:lnTo>
                  <a:pt x="11449801" y="0"/>
                </a:lnTo>
                <a:lnTo>
                  <a:pt x="11449801" y="4062366"/>
                </a:lnTo>
                <a:lnTo>
                  <a:pt x="0" y="4062366"/>
                </a:lnTo>
                <a:lnTo>
                  <a:pt x="0" y="0"/>
                </a:lnTo>
                <a:close/>
              </a:path>
            </a:pathLst>
          </a:custGeom>
          <a:blipFill>
            <a:blip r:embed="rId14"/>
            <a:stretch>
              <a:fillRect l="0" t="0" r="0" b="0"/>
            </a:stretch>
          </a:blipFill>
        </p:spPr>
      </p:sp>
      <p:sp>
        <p:nvSpPr>
          <p:cNvPr name="Freeform 15" id="15"/>
          <p:cNvSpPr/>
          <p:nvPr/>
        </p:nvSpPr>
        <p:spPr>
          <a:xfrm flipH="false" flipV="false" rot="0">
            <a:off x="3352347" y="7323817"/>
            <a:ext cx="11439031" cy="2709746"/>
          </a:xfrm>
          <a:custGeom>
            <a:avLst/>
            <a:gdLst/>
            <a:ahLst/>
            <a:cxnLst/>
            <a:rect r="r" b="b" t="t" l="l"/>
            <a:pathLst>
              <a:path h="2709746" w="11439031">
                <a:moveTo>
                  <a:pt x="0" y="0"/>
                </a:moveTo>
                <a:lnTo>
                  <a:pt x="11439032" y="0"/>
                </a:lnTo>
                <a:lnTo>
                  <a:pt x="11439032" y="2709747"/>
                </a:lnTo>
                <a:lnTo>
                  <a:pt x="0" y="2709747"/>
                </a:lnTo>
                <a:lnTo>
                  <a:pt x="0" y="0"/>
                </a:lnTo>
                <a:close/>
              </a:path>
            </a:pathLst>
          </a:custGeom>
          <a:blipFill>
            <a:blip r:embed="rId15"/>
            <a:stretch>
              <a:fillRect l="0" t="-25" r="0" b="-25"/>
            </a:stretch>
          </a:blipFill>
        </p:spPr>
      </p:sp>
      <p:sp>
        <p:nvSpPr>
          <p:cNvPr name="TextBox 16" id="16"/>
          <p:cNvSpPr txBox="true"/>
          <p:nvPr/>
        </p:nvSpPr>
        <p:spPr>
          <a:xfrm rot="0">
            <a:off x="5887883" y="1742916"/>
            <a:ext cx="6612133"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PRUEBA PEDAGÓGICA: DOCENTE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3671409" y="5017608"/>
            <a:ext cx="11276017" cy="4684103"/>
          </a:xfrm>
          <a:custGeom>
            <a:avLst/>
            <a:gdLst/>
            <a:ahLst/>
            <a:cxnLst/>
            <a:rect r="r" b="b" t="t" l="l"/>
            <a:pathLst>
              <a:path h="4684103" w="11276017">
                <a:moveTo>
                  <a:pt x="0" y="0"/>
                </a:moveTo>
                <a:lnTo>
                  <a:pt x="11276016" y="0"/>
                </a:lnTo>
                <a:lnTo>
                  <a:pt x="11276016" y="4684103"/>
                </a:lnTo>
                <a:lnTo>
                  <a:pt x="0" y="4684103"/>
                </a:lnTo>
                <a:lnTo>
                  <a:pt x="0" y="0"/>
                </a:lnTo>
                <a:close/>
              </a:path>
            </a:pathLst>
          </a:custGeom>
          <a:blipFill>
            <a:blip r:embed="rId14"/>
            <a:stretch>
              <a:fillRect l="0" t="0" r="0" b="0"/>
            </a:stretch>
          </a:blipFill>
        </p:spPr>
      </p:sp>
      <p:sp>
        <p:nvSpPr>
          <p:cNvPr name="Freeform 15" id="15"/>
          <p:cNvSpPr/>
          <p:nvPr/>
        </p:nvSpPr>
        <p:spPr>
          <a:xfrm flipH="false" flipV="false" rot="0">
            <a:off x="3658765" y="3447014"/>
            <a:ext cx="11288660" cy="1659263"/>
          </a:xfrm>
          <a:custGeom>
            <a:avLst/>
            <a:gdLst/>
            <a:ahLst/>
            <a:cxnLst/>
            <a:rect r="r" b="b" t="t" l="l"/>
            <a:pathLst>
              <a:path h="1659263" w="11288660">
                <a:moveTo>
                  <a:pt x="0" y="0"/>
                </a:moveTo>
                <a:lnTo>
                  <a:pt x="11288660" y="0"/>
                </a:lnTo>
                <a:lnTo>
                  <a:pt x="11288660" y="1659263"/>
                </a:lnTo>
                <a:lnTo>
                  <a:pt x="0" y="1659263"/>
                </a:lnTo>
                <a:lnTo>
                  <a:pt x="0" y="0"/>
                </a:lnTo>
                <a:close/>
              </a:path>
            </a:pathLst>
          </a:custGeom>
          <a:blipFill>
            <a:blip r:embed="rId15"/>
            <a:stretch>
              <a:fillRect l="0" t="0" r="0" b="0"/>
            </a:stretch>
          </a:blipFill>
        </p:spPr>
      </p:sp>
      <p:sp>
        <p:nvSpPr>
          <p:cNvPr name="TextBox 16" id="16"/>
          <p:cNvSpPr txBox="true"/>
          <p:nvPr/>
        </p:nvSpPr>
        <p:spPr>
          <a:xfrm rot="0">
            <a:off x="5837934" y="1588406"/>
            <a:ext cx="6612133" cy="84735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PRUEBA PEDAGÓGICA: </a:t>
            </a:r>
          </a:p>
          <a:p>
            <a:pPr algn="ctr">
              <a:lnSpc>
                <a:spcPts val="3168"/>
              </a:lnSpc>
            </a:pPr>
            <a:r>
              <a:rPr lang="en-US" sz="3200">
                <a:solidFill>
                  <a:srgbClr val="000000"/>
                </a:solidFill>
                <a:latin typeface="Poppins Extra-Light"/>
                <a:ea typeface="Poppins Extra-Light"/>
                <a:cs typeface="Poppins Extra-Light"/>
                <a:sym typeface="Poppins Extra-Light"/>
              </a:rPr>
              <a:t>DOCENTE ORIENTADOR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4731994" y="3244578"/>
            <a:ext cx="8818903" cy="6881534"/>
          </a:xfrm>
          <a:custGeom>
            <a:avLst/>
            <a:gdLst/>
            <a:ahLst/>
            <a:cxnLst/>
            <a:rect r="r" b="b" t="t" l="l"/>
            <a:pathLst>
              <a:path h="6881534" w="8818903">
                <a:moveTo>
                  <a:pt x="0" y="0"/>
                </a:moveTo>
                <a:lnTo>
                  <a:pt x="8818904" y="0"/>
                </a:lnTo>
                <a:lnTo>
                  <a:pt x="8818904" y="6881535"/>
                </a:lnTo>
                <a:lnTo>
                  <a:pt x="0" y="6881535"/>
                </a:lnTo>
                <a:lnTo>
                  <a:pt x="0" y="0"/>
                </a:lnTo>
                <a:close/>
              </a:path>
            </a:pathLst>
          </a:custGeom>
          <a:blipFill>
            <a:blip r:embed="rId14"/>
            <a:stretch>
              <a:fillRect l="0" t="0" r="0" b="0"/>
            </a:stretch>
          </a:blipFill>
        </p:spPr>
      </p:sp>
      <p:sp>
        <p:nvSpPr>
          <p:cNvPr name="TextBox 15" id="15"/>
          <p:cNvSpPr txBox="true"/>
          <p:nvPr/>
        </p:nvSpPr>
        <p:spPr>
          <a:xfrm rot="0">
            <a:off x="5837934" y="1542891"/>
            <a:ext cx="6612133" cy="84735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PRUEBA PEDAGÓGICA: COORDINADORES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014462" y="1784586"/>
            <a:ext cx="7926850" cy="1197730"/>
            <a:chOff x="0" y="0"/>
            <a:chExt cx="2551449" cy="385519"/>
          </a:xfrm>
        </p:grpSpPr>
        <p:sp>
          <p:nvSpPr>
            <p:cNvPr name="Freeform 3" id="3"/>
            <p:cNvSpPr/>
            <p:nvPr/>
          </p:nvSpPr>
          <p:spPr>
            <a:xfrm flipH="false" flipV="false" rot="0">
              <a:off x="0" y="0"/>
              <a:ext cx="2551449" cy="385519"/>
            </a:xfrm>
            <a:custGeom>
              <a:avLst/>
              <a:gdLst/>
              <a:ahLst/>
              <a:cxnLst/>
              <a:rect r="r" b="b" t="t" l="l"/>
              <a:pathLst>
                <a:path h="385519" w="2551449">
                  <a:moveTo>
                    <a:pt x="49810" y="0"/>
                  </a:moveTo>
                  <a:lnTo>
                    <a:pt x="2501639" y="0"/>
                  </a:lnTo>
                  <a:cubicBezTo>
                    <a:pt x="2514850" y="0"/>
                    <a:pt x="2527519" y="5248"/>
                    <a:pt x="2536860" y="14589"/>
                  </a:cubicBezTo>
                  <a:cubicBezTo>
                    <a:pt x="2546201" y="23930"/>
                    <a:pt x="2551449" y="36600"/>
                    <a:pt x="2551449" y="49810"/>
                  </a:cubicBezTo>
                  <a:lnTo>
                    <a:pt x="2551449" y="335708"/>
                  </a:lnTo>
                  <a:cubicBezTo>
                    <a:pt x="2551449" y="348919"/>
                    <a:pt x="2546201" y="361588"/>
                    <a:pt x="2536860" y="370930"/>
                  </a:cubicBezTo>
                  <a:cubicBezTo>
                    <a:pt x="2527519" y="380271"/>
                    <a:pt x="2514850" y="385519"/>
                    <a:pt x="2501639" y="385519"/>
                  </a:cubicBezTo>
                  <a:lnTo>
                    <a:pt x="49810" y="385519"/>
                  </a:lnTo>
                  <a:cubicBezTo>
                    <a:pt x="36600" y="385519"/>
                    <a:pt x="23930" y="380271"/>
                    <a:pt x="14589" y="370930"/>
                  </a:cubicBezTo>
                  <a:cubicBezTo>
                    <a:pt x="5248" y="361588"/>
                    <a:pt x="0" y="348919"/>
                    <a:pt x="0" y="335708"/>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42361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191820" y="1959147"/>
            <a:ext cx="7572135" cy="893636"/>
            <a:chOff x="0" y="0"/>
            <a:chExt cx="2437276" cy="287638"/>
          </a:xfrm>
        </p:grpSpPr>
        <p:sp>
          <p:nvSpPr>
            <p:cNvPr name="Freeform 6" id="6"/>
            <p:cNvSpPr/>
            <p:nvPr/>
          </p:nvSpPr>
          <p:spPr>
            <a:xfrm flipH="false" flipV="false" rot="0">
              <a:off x="0" y="0"/>
              <a:ext cx="2437276" cy="287638"/>
            </a:xfrm>
            <a:custGeom>
              <a:avLst/>
              <a:gdLst/>
              <a:ahLst/>
              <a:cxnLst/>
              <a:rect r="r" b="b" t="t" l="l"/>
              <a:pathLst>
                <a:path h="287638" w="2437276">
                  <a:moveTo>
                    <a:pt x="52144" y="0"/>
                  </a:moveTo>
                  <a:lnTo>
                    <a:pt x="2385132" y="0"/>
                  </a:lnTo>
                  <a:cubicBezTo>
                    <a:pt x="2413930" y="0"/>
                    <a:pt x="2437276" y="23345"/>
                    <a:pt x="2437276" y="52144"/>
                  </a:cubicBezTo>
                  <a:lnTo>
                    <a:pt x="2437276" y="235495"/>
                  </a:lnTo>
                  <a:cubicBezTo>
                    <a:pt x="2437276" y="264293"/>
                    <a:pt x="2413930" y="287638"/>
                    <a:pt x="2385132" y="287638"/>
                  </a:cubicBezTo>
                  <a:lnTo>
                    <a:pt x="52144" y="287638"/>
                  </a:lnTo>
                  <a:cubicBezTo>
                    <a:pt x="23345" y="287638"/>
                    <a:pt x="0" y="264293"/>
                    <a:pt x="0" y="235495"/>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32573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5671821" y="2178848"/>
            <a:ext cx="6612133"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RÚBRICA</a:t>
            </a:r>
          </a:p>
        </p:txBody>
      </p:sp>
      <p:sp>
        <p:nvSpPr>
          <p:cNvPr name="TextBox 15" id="15"/>
          <p:cNvSpPr txBox="true"/>
          <p:nvPr/>
        </p:nvSpPr>
        <p:spPr>
          <a:xfrm rot="0">
            <a:off x="3142206" y="3432683"/>
            <a:ext cx="12168322" cy="5951196"/>
          </a:xfrm>
          <a:prstGeom prst="rect">
            <a:avLst/>
          </a:prstGeom>
        </p:spPr>
        <p:txBody>
          <a:bodyPr anchor="t" rtlCol="false" tIns="0" lIns="0" bIns="0" rIns="0">
            <a:spAutoFit/>
          </a:bodyPr>
          <a:lstStyle/>
          <a:p>
            <a:pPr algn="just">
              <a:lnSpc>
                <a:spcPts val="2871"/>
              </a:lnSpc>
            </a:pPr>
            <a:r>
              <a:rPr lang="en-US" sz="2050">
                <a:solidFill>
                  <a:srgbClr val="000000"/>
                </a:solidFill>
                <a:latin typeface="Canva Sans"/>
                <a:ea typeface="Canva Sans"/>
                <a:cs typeface="Canva Sans"/>
                <a:sym typeface="Canva Sans"/>
              </a:rPr>
              <a:t>Los niveles de desempeño se definen como descriptores de las prácticas pedagógicas. En otras palabras, un desglose de características para la valoración cualitativa del desempeño del educador definidas en cuatro niveles: avanzado, satisfactorio, mínimo e inferior, que, en orden descendente, presentan descripciones generales que permiten identificar, en cuanto a prácticas docentes, cómo los educadores desarrollan las actividades. Es decir, describen conductas y cualidades de las acciones que se esperan de los educadores en cada uno de los aspectos evaluados. Las características de cada uno de los niveles de</a:t>
            </a:r>
          </a:p>
          <a:p>
            <a:pPr algn="just">
              <a:lnSpc>
                <a:spcPts val="2871"/>
              </a:lnSpc>
            </a:pPr>
            <a:r>
              <a:rPr lang="en-US" sz="2050">
                <a:solidFill>
                  <a:srgbClr val="000000"/>
                </a:solidFill>
                <a:latin typeface="Canva Sans"/>
                <a:ea typeface="Canva Sans"/>
                <a:cs typeface="Canva Sans"/>
                <a:sym typeface="Canva Sans"/>
              </a:rPr>
              <a:t>desempeño son:</a:t>
            </a:r>
          </a:p>
          <a:p>
            <a:pPr algn="just">
              <a:lnSpc>
                <a:spcPts val="2871"/>
              </a:lnSpc>
            </a:pPr>
          </a:p>
          <a:p>
            <a:pPr algn="just">
              <a:lnSpc>
                <a:spcPts val="2871"/>
              </a:lnSpc>
            </a:pPr>
            <a:r>
              <a:rPr lang="en-US" sz="2050">
                <a:solidFill>
                  <a:srgbClr val="000000"/>
                </a:solidFill>
                <a:latin typeface="Canva Sans"/>
                <a:ea typeface="Canva Sans"/>
                <a:cs typeface="Canva Sans"/>
                <a:sym typeface="Canva Sans"/>
              </a:rPr>
              <a:t>En la ECDF, el ICFES (2018) conceptualizó para esta evaluación los niveles de desempeño</a:t>
            </a:r>
          </a:p>
          <a:p>
            <a:pPr algn="just">
              <a:lnSpc>
                <a:spcPts val="2871"/>
              </a:lnSpc>
            </a:pPr>
            <a:r>
              <a:rPr lang="en-US" sz="2050">
                <a:solidFill>
                  <a:srgbClr val="000000"/>
                </a:solidFill>
                <a:latin typeface="Canva Sans"/>
                <a:ea typeface="Canva Sans"/>
                <a:cs typeface="Canva Sans"/>
                <a:sym typeface="Canva Sans"/>
              </a:rPr>
              <a:t>de la siguiente manera: Avanzado, satisfactorio, mínimo e inferior.</a:t>
            </a:r>
          </a:p>
          <a:p>
            <a:pPr algn="just">
              <a:lnSpc>
                <a:spcPts val="2871"/>
              </a:lnSpc>
            </a:pPr>
          </a:p>
          <a:p>
            <a:pPr algn="just">
              <a:lnSpc>
                <a:spcPts val="2591"/>
              </a:lnSpc>
            </a:pPr>
            <a:r>
              <a:rPr lang="en-US" b="true" sz="1850" i="true">
                <a:solidFill>
                  <a:srgbClr val="000000"/>
                </a:solidFill>
                <a:latin typeface="Canva Sans Bold Italics"/>
                <a:ea typeface="Canva Sans Bold Italics"/>
                <a:cs typeface="Canva Sans Bold Italics"/>
                <a:sym typeface="Canva Sans Bold Italics"/>
              </a:rPr>
              <a:t>Tomado de poderevaluar.org.co</a:t>
            </a:r>
          </a:p>
          <a:p>
            <a:pPr algn="just">
              <a:lnSpc>
                <a:spcPts val="2591"/>
              </a:lnSpc>
            </a:pPr>
            <a:r>
              <a:rPr lang="en-US" sz="1850" i="true">
                <a:solidFill>
                  <a:srgbClr val="000000"/>
                </a:solidFill>
                <a:latin typeface="Canva Sans Italics"/>
                <a:ea typeface="Canva Sans Italics"/>
                <a:cs typeface="Canva Sans Italics"/>
                <a:sym typeface="Canva Sans Italics"/>
              </a:rPr>
              <a:t>“Proceso de evaluación para el ascenso de grado o reubicación de nivel salarial 2025 - Guía orientadora para el participante"</a:t>
            </a:r>
          </a:p>
          <a:p>
            <a:pPr algn="just">
              <a:lnSpc>
                <a:spcPts val="2591"/>
              </a:lnSpc>
            </a:pPr>
          </a:p>
          <a:p>
            <a:pPr algn="just">
              <a:lnSpc>
                <a:spcPts val="2591"/>
              </a:lnSpc>
            </a:pPr>
            <a:r>
              <a:rPr lang="en-US" sz="1850" i="true">
                <a:solidFill>
                  <a:srgbClr val="000000"/>
                </a:solidFill>
                <a:latin typeface="Canva Sans Italics"/>
                <a:ea typeface="Canva Sans Italics"/>
                <a:cs typeface="Canva Sans Italics"/>
                <a:sym typeface="Canva Sans Italics"/>
              </a:rPr>
              <a:t>(Enero 27, 2026)</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429835"/>
            <a:ext cx="7926850" cy="1197730"/>
            <a:chOff x="0" y="0"/>
            <a:chExt cx="2551449" cy="385519"/>
          </a:xfrm>
        </p:grpSpPr>
        <p:sp>
          <p:nvSpPr>
            <p:cNvPr name="Freeform 3" id="3"/>
            <p:cNvSpPr/>
            <p:nvPr/>
          </p:nvSpPr>
          <p:spPr>
            <a:xfrm flipH="false" flipV="false" rot="0">
              <a:off x="0" y="0"/>
              <a:ext cx="2551449" cy="385519"/>
            </a:xfrm>
            <a:custGeom>
              <a:avLst/>
              <a:gdLst/>
              <a:ahLst/>
              <a:cxnLst/>
              <a:rect r="r" b="b" t="t" l="l"/>
              <a:pathLst>
                <a:path h="385519" w="2551449">
                  <a:moveTo>
                    <a:pt x="49810" y="0"/>
                  </a:moveTo>
                  <a:lnTo>
                    <a:pt x="2501639" y="0"/>
                  </a:lnTo>
                  <a:cubicBezTo>
                    <a:pt x="2514850" y="0"/>
                    <a:pt x="2527519" y="5248"/>
                    <a:pt x="2536860" y="14589"/>
                  </a:cubicBezTo>
                  <a:cubicBezTo>
                    <a:pt x="2546201" y="23930"/>
                    <a:pt x="2551449" y="36600"/>
                    <a:pt x="2551449" y="49810"/>
                  </a:cubicBezTo>
                  <a:lnTo>
                    <a:pt x="2551449" y="335708"/>
                  </a:lnTo>
                  <a:cubicBezTo>
                    <a:pt x="2551449" y="348919"/>
                    <a:pt x="2546201" y="361588"/>
                    <a:pt x="2536860" y="370930"/>
                  </a:cubicBezTo>
                  <a:cubicBezTo>
                    <a:pt x="2527519" y="380271"/>
                    <a:pt x="2514850" y="385519"/>
                    <a:pt x="2501639" y="385519"/>
                  </a:cubicBezTo>
                  <a:lnTo>
                    <a:pt x="49810" y="385519"/>
                  </a:lnTo>
                  <a:cubicBezTo>
                    <a:pt x="36600" y="385519"/>
                    <a:pt x="23930" y="380271"/>
                    <a:pt x="14589" y="370930"/>
                  </a:cubicBezTo>
                  <a:cubicBezTo>
                    <a:pt x="5248" y="361588"/>
                    <a:pt x="0" y="348919"/>
                    <a:pt x="0" y="335708"/>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42361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604396"/>
            <a:ext cx="7572135" cy="893636"/>
            <a:chOff x="0" y="0"/>
            <a:chExt cx="2437276" cy="287638"/>
          </a:xfrm>
        </p:grpSpPr>
        <p:sp>
          <p:nvSpPr>
            <p:cNvPr name="Freeform 6" id="6"/>
            <p:cNvSpPr/>
            <p:nvPr/>
          </p:nvSpPr>
          <p:spPr>
            <a:xfrm flipH="false" flipV="false" rot="0">
              <a:off x="0" y="0"/>
              <a:ext cx="2437276" cy="287638"/>
            </a:xfrm>
            <a:custGeom>
              <a:avLst/>
              <a:gdLst/>
              <a:ahLst/>
              <a:cxnLst/>
              <a:rect r="r" b="b" t="t" l="l"/>
              <a:pathLst>
                <a:path h="287638" w="2437276">
                  <a:moveTo>
                    <a:pt x="52144" y="0"/>
                  </a:moveTo>
                  <a:lnTo>
                    <a:pt x="2385132" y="0"/>
                  </a:lnTo>
                  <a:cubicBezTo>
                    <a:pt x="2413930" y="0"/>
                    <a:pt x="2437276" y="23345"/>
                    <a:pt x="2437276" y="52144"/>
                  </a:cubicBezTo>
                  <a:lnTo>
                    <a:pt x="2437276" y="235495"/>
                  </a:lnTo>
                  <a:cubicBezTo>
                    <a:pt x="2437276" y="264293"/>
                    <a:pt x="2413930" y="287638"/>
                    <a:pt x="2385132" y="287638"/>
                  </a:cubicBezTo>
                  <a:lnTo>
                    <a:pt x="52144" y="287638"/>
                  </a:lnTo>
                  <a:cubicBezTo>
                    <a:pt x="23345" y="287638"/>
                    <a:pt x="0" y="264293"/>
                    <a:pt x="0" y="235495"/>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32573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3434917" y="2905081"/>
            <a:ext cx="11744605" cy="2917069"/>
            <a:chOff x="0" y="0"/>
            <a:chExt cx="3093229" cy="768282"/>
          </a:xfrm>
        </p:grpSpPr>
        <p:sp>
          <p:nvSpPr>
            <p:cNvPr name="Freeform 15" id="15"/>
            <p:cNvSpPr/>
            <p:nvPr/>
          </p:nvSpPr>
          <p:spPr>
            <a:xfrm flipH="false" flipV="false" rot="0">
              <a:off x="0" y="0"/>
              <a:ext cx="3093229" cy="768282"/>
            </a:xfrm>
            <a:custGeom>
              <a:avLst/>
              <a:gdLst/>
              <a:ahLst/>
              <a:cxnLst/>
              <a:rect r="r" b="b" t="t" l="l"/>
              <a:pathLst>
                <a:path h="768282" w="3093229">
                  <a:moveTo>
                    <a:pt x="0" y="0"/>
                  </a:moveTo>
                  <a:lnTo>
                    <a:pt x="3093229" y="0"/>
                  </a:lnTo>
                  <a:lnTo>
                    <a:pt x="3093229" y="768282"/>
                  </a:lnTo>
                  <a:lnTo>
                    <a:pt x="0" y="768282"/>
                  </a:lnTo>
                  <a:close/>
                </a:path>
              </a:pathLst>
            </a:custGeom>
            <a:solidFill>
              <a:srgbClr val="FFFFFF"/>
            </a:solidFill>
          </p:spPr>
        </p:sp>
        <p:sp>
          <p:nvSpPr>
            <p:cNvPr name="TextBox 16" id="16"/>
            <p:cNvSpPr txBox="true"/>
            <p:nvPr/>
          </p:nvSpPr>
          <p:spPr>
            <a:xfrm>
              <a:off x="0" y="-57150"/>
              <a:ext cx="3093229" cy="825432"/>
            </a:xfrm>
            <a:prstGeom prst="rect">
              <a:avLst/>
            </a:prstGeom>
          </p:spPr>
          <p:txBody>
            <a:bodyPr anchor="ctr" rtlCol="false" tIns="50800" lIns="50800" bIns="50800" rIns="50800"/>
            <a:lstStyle/>
            <a:p>
              <a:pPr algn="just">
                <a:lnSpc>
                  <a:spcPts val="2939"/>
                </a:lnSpc>
              </a:pPr>
              <a:r>
                <a:rPr lang="en-US" sz="2099">
                  <a:solidFill>
                    <a:srgbClr val="000000"/>
                  </a:solidFill>
                  <a:latin typeface="Poppins Light"/>
                  <a:ea typeface="Poppins Light"/>
                  <a:cs typeface="Poppins Light"/>
                  <a:sym typeface="Poppins Light"/>
                </a:rPr>
                <a:t>En este nivel se reúnen las cualidades y conductas esperadas en los educadores que, en su ejercicio, son excelentes. Los descriptores establecidos dan cuenta de la capacidad y las habilidades del educador para utilizar los recursos disponibles en los procesos de enseñanza y para facilitar la apropiación de los saberes, comprender el entorno e interactuar en su cotidianidad con estudiantes, pares y padres de familia en el desarrollo de la visión del Proyecto Educativo Institucional (PEI) y, por lo tanto, establecer vínculos reales entre la institución y la comunidad.</a:t>
              </a:r>
            </a:p>
          </p:txBody>
        </p:sp>
      </p:grpSp>
      <p:grpSp>
        <p:nvGrpSpPr>
          <p:cNvPr name="Group 17" id="17"/>
          <p:cNvGrpSpPr/>
          <p:nvPr/>
        </p:nvGrpSpPr>
        <p:grpSpPr>
          <a:xfrm rot="0">
            <a:off x="3434917" y="2002019"/>
            <a:ext cx="3086100" cy="683762"/>
            <a:chOff x="0" y="0"/>
            <a:chExt cx="812800" cy="180085"/>
          </a:xfrm>
        </p:grpSpPr>
        <p:sp>
          <p:nvSpPr>
            <p:cNvPr name="Freeform 18" id="18"/>
            <p:cNvSpPr/>
            <p:nvPr/>
          </p:nvSpPr>
          <p:spPr>
            <a:xfrm flipH="false" flipV="false" rot="0">
              <a:off x="0" y="0"/>
              <a:ext cx="812800" cy="180085"/>
            </a:xfrm>
            <a:custGeom>
              <a:avLst/>
              <a:gdLst/>
              <a:ahLst/>
              <a:cxnLst/>
              <a:rect r="r" b="b" t="t" l="l"/>
              <a:pathLst>
                <a:path h="180085" w="812800">
                  <a:moveTo>
                    <a:pt x="0" y="0"/>
                  </a:moveTo>
                  <a:lnTo>
                    <a:pt x="812800" y="0"/>
                  </a:lnTo>
                  <a:lnTo>
                    <a:pt x="812800" y="180085"/>
                  </a:lnTo>
                  <a:lnTo>
                    <a:pt x="0" y="180085"/>
                  </a:lnTo>
                  <a:close/>
                </a:path>
              </a:pathLst>
            </a:custGeom>
            <a:solidFill>
              <a:srgbClr val="F5E5C4"/>
            </a:solidFill>
          </p:spPr>
        </p:sp>
        <p:sp>
          <p:nvSpPr>
            <p:cNvPr name="TextBox 19" id="19"/>
            <p:cNvSpPr txBox="true"/>
            <p:nvPr/>
          </p:nvSpPr>
          <p:spPr>
            <a:xfrm>
              <a:off x="0" y="-38100"/>
              <a:ext cx="812800" cy="218185"/>
            </a:xfrm>
            <a:prstGeom prst="rect">
              <a:avLst/>
            </a:prstGeom>
          </p:spPr>
          <p:txBody>
            <a:bodyPr anchor="ctr" rtlCol="false" tIns="50800" lIns="50800" bIns="50800" rIns="50800"/>
            <a:lstStyle/>
            <a:p>
              <a:pPr algn="ctr">
                <a:lnSpc>
                  <a:spcPts val="2659"/>
                </a:lnSpc>
              </a:pPr>
              <a:r>
                <a:rPr lang="en-US" b="true" sz="1899">
                  <a:solidFill>
                    <a:srgbClr val="000000"/>
                  </a:solidFill>
                  <a:latin typeface="Canva Sans Bold"/>
                  <a:ea typeface="Canva Sans Bold"/>
                  <a:cs typeface="Canva Sans Bold"/>
                  <a:sym typeface="Canva Sans Bold"/>
                </a:rPr>
                <a:t>Avanzado</a:t>
              </a:r>
            </a:p>
          </p:txBody>
        </p:sp>
      </p:grpSp>
      <p:sp>
        <p:nvSpPr>
          <p:cNvPr name="TextBox 20" id="20"/>
          <p:cNvSpPr txBox="true"/>
          <p:nvPr/>
        </p:nvSpPr>
        <p:spPr>
          <a:xfrm rot="0">
            <a:off x="5837934" y="824097"/>
            <a:ext cx="6612133"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RÚBRICA</a:t>
            </a:r>
          </a:p>
        </p:txBody>
      </p:sp>
      <p:grpSp>
        <p:nvGrpSpPr>
          <p:cNvPr name="Group 21" id="21"/>
          <p:cNvGrpSpPr/>
          <p:nvPr/>
        </p:nvGrpSpPr>
        <p:grpSpPr>
          <a:xfrm rot="0">
            <a:off x="3434917" y="6041226"/>
            <a:ext cx="3086100" cy="683762"/>
            <a:chOff x="0" y="0"/>
            <a:chExt cx="812800" cy="180085"/>
          </a:xfrm>
        </p:grpSpPr>
        <p:sp>
          <p:nvSpPr>
            <p:cNvPr name="Freeform 22" id="22"/>
            <p:cNvSpPr/>
            <p:nvPr/>
          </p:nvSpPr>
          <p:spPr>
            <a:xfrm flipH="false" flipV="false" rot="0">
              <a:off x="0" y="0"/>
              <a:ext cx="812800" cy="180085"/>
            </a:xfrm>
            <a:custGeom>
              <a:avLst/>
              <a:gdLst/>
              <a:ahLst/>
              <a:cxnLst/>
              <a:rect r="r" b="b" t="t" l="l"/>
              <a:pathLst>
                <a:path h="180085" w="812800">
                  <a:moveTo>
                    <a:pt x="0" y="0"/>
                  </a:moveTo>
                  <a:lnTo>
                    <a:pt x="812800" y="0"/>
                  </a:lnTo>
                  <a:lnTo>
                    <a:pt x="812800" y="180085"/>
                  </a:lnTo>
                  <a:lnTo>
                    <a:pt x="0" y="180085"/>
                  </a:lnTo>
                  <a:close/>
                </a:path>
              </a:pathLst>
            </a:custGeom>
            <a:solidFill>
              <a:srgbClr val="F5E5C4"/>
            </a:solidFill>
          </p:spPr>
        </p:sp>
        <p:sp>
          <p:nvSpPr>
            <p:cNvPr name="TextBox 23" id="23"/>
            <p:cNvSpPr txBox="true"/>
            <p:nvPr/>
          </p:nvSpPr>
          <p:spPr>
            <a:xfrm>
              <a:off x="0" y="-38100"/>
              <a:ext cx="812800" cy="218185"/>
            </a:xfrm>
            <a:prstGeom prst="rect">
              <a:avLst/>
            </a:prstGeom>
          </p:spPr>
          <p:txBody>
            <a:bodyPr anchor="ctr" rtlCol="false" tIns="50800" lIns="50800" bIns="50800" rIns="50800"/>
            <a:lstStyle/>
            <a:p>
              <a:pPr algn="ctr">
                <a:lnSpc>
                  <a:spcPts val="2659"/>
                </a:lnSpc>
              </a:pPr>
              <a:r>
                <a:rPr lang="en-US" b="true" sz="1899">
                  <a:solidFill>
                    <a:srgbClr val="000000"/>
                  </a:solidFill>
                  <a:latin typeface="Canva Sans Bold"/>
                  <a:ea typeface="Canva Sans Bold"/>
                  <a:cs typeface="Canva Sans Bold"/>
                  <a:sym typeface="Canva Sans Bold"/>
                </a:rPr>
                <a:t>Satisfactorio</a:t>
              </a:r>
            </a:p>
          </p:txBody>
        </p:sp>
      </p:grpSp>
      <p:grpSp>
        <p:nvGrpSpPr>
          <p:cNvPr name="Group 24" id="24"/>
          <p:cNvGrpSpPr/>
          <p:nvPr/>
        </p:nvGrpSpPr>
        <p:grpSpPr>
          <a:xfrm rot="0">
            <a:off x="3434917" y="6935546"/>
            <a:ext cx="11744605" cy="2917069"/>
            <a:chOff x="0" y="0"/>
            <a:chExt cx="3093229" cy="768282"/>
          </a:xfrm>
        </p:grpSpPr>
        <p:sp>
          <p:nvSpPr>
            <p:cNvPr name="Freeform 25" id="25"/>
            <p:cNvSpPr/>
            <p:nvPr/>
          </p:nvSpPr>
          <p:spPr>
            <a:xfrm flipH="false" flipV="false" rot="0">
              <a:off x="0" y="0"/>
              <a:ext cx="3093229" cy="768282"/>
            </a:xfrm>
            <a:custGeom>
              <a:avLst/>
              <a:gdLst/>
              <a:ahLst/>
              <a:cxnLst/>
              <a:rect r="r" b="b" t="t" l="l"/>
              <a:pathLst>
                <a:path h="768282" w="3093229">
                  <a:moveTo>
                    <a:pt x="0" y="0"/>
                  </a:moveTo>
                  <a:lnTo>
                    <a:pt x="3093229" y="0"/>
                  </a:lnTo>
                  <a:lnTo>
                    <a:pt x="3093229" y="768282"/>
                  </a:lnTo>
                  <a:lnTo>
                    <a:pt x="0" y="768282"/>
                  </a:lnTo>
                  <a:close/>
                </a:path>
              </a:pathLst>
            </a:custGeom>
            <a:solidFill>
              <a:srgbClr val="FFFFFF"/>
            </a:solidFill>
          </p:spPr>
        </p:sp>
        <p:sp>
          <p:nvSpPr>
            <p:cNvPr name="TextBox 26" id="26"/>
            <p:cNvSpPr txBox="true"/>
            <p:nvPr/>
          </p:nvSpPr>
          <p:spPr>
            <a:xfrm>
              <a:off x="0" y="-57150"/>
              <a:ext cx="3093229" cy="825432"/>
            </a:xfrm>
            <a:prstGeom prst="rect">
              <a:avLst/>
            </a:prstGeom>
          </p:spPr>
          <p:txBody>
            <a:bodyPr anchor="ctr" rtlCol="false" tIns="50800" lIns="50800" bIns="50800" rIns="50800"/>
            <a:lstStyle/>
            <a:p>
              <a:pPr algn="just">
                <a:lnSpc>
                  <a:spcPts val="2939"/>
                </a:lnSpc>
              </a:pPr>
              <a:r>
                <a:rPr lang="en-US" sz="2099">
                  <a:solidFill>
                    <a:srgbClr val="000000"/>
                  </a:solidFill>
                  <a:latin typeface="Poppins Light"/>
                  <a:ea typeface="Poppins Light"/>
                  <a:cs typeface="Poppins Light"/>
                  <a:sym typeface="Poppins Light"/>
                </a:rPr>
                <a:t>En este nivel se describen las conductas y habilidades de los educadores que denotan un dominio apropiado de conocimientos, habilidades y destrezas escolares que no alcanzan lo establecido en el nivel avanzado. Lo anterior no significa que la calidad de su desempeño esté asociada con acciones no deseables en el ejercicio de sus funciones específicas. En general, describen a un educador con un nivel de compromiso adecuado con el proceso educativo, que se interesa por su entorno,</a:t>
              </a:r>
            </a:p>
            <a:p>
              <a:pPr algn="just">
                <a:lnSpc>
                  <a:spcPts val="2939"/>
                </a:lnSpc>
              </a:pPr>
              <a:r>
                <a:rPr lang="en-US" sz="2099">
                  <a:solidFill>
                    <a:srgbClr val="000000"/>
                  </a:solidFill>
                  <a:latin typeface="Poppins Light"/>
                  <a:ea typeface="Poppins Light"/>
                  <a:cs typeface="Poppins Light"/>
                  <a:sym typeface="Poppins Light"/>
                </a:rPr>
                <a:t>pero que es susceptible a mejorar.</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429835"/>
            <a:ext cx="7926850" cy="1197730"/>
            <a:chOff x="0" y="0"/>
            <a:chExt cx="2551449" cy="385519"/>
          </a:xfrm>
        </p:grpSpPr>
        <p:sp>
          <p:nvSpPr>
            <p:cNvPr name="Freeform 3" id="3"/>
            <p:cNvSpPr/>
            <p:nvPr/>
          </p:nvSpPr>
          <p:spPr>
            <a:xfrm flipH="false" flipV="false" rot="0">
              <a:off x="0" y="0"/>
              <a:ext cx="2551449" cy="385519"/>
            </a:xfrm>
            <a:custGeom>
              <a:avLst/>
              <a:gdLst/>
              <a:ahLst/>
              <a:cxnLst/>
              <a:rect r="r" b="b" t="t" l="l"/>
              <a:pathLst>
                <a:path h="385519" w="2551449">
                  <a:moveTo>
                    <a:pt x="49810" y="0"/>
                  </a:moveTo>
                  <a:lnTo>
                    <a:pt x="2501639" y="0"/>
                  </a:lnTo>
                  <a:cubicBezTo>
                    <a:pt x="2514850" y="0"/>
                    <a:pt x="2527519" y="5248"/>
                    <a:pt x="2536860" y="14589"/>
                  </a:cubicBezTo>
                  <a:cubicBezTo>
                    <a:pt x="2546201" y="23930"/>
                    <a:pt x="2551449" y="36600"/>
                    <a:pt x="2551449" y="49810"/>
                  </a:cubicBezTo>
                  <a:lnTo>
                    <a:pt x="2551449" y="335708"/>
                  </a:lnTo>
                  <a:cubicBezTo>
                    <a:pt x="2551449" y="348919"/>
                    <a:pt x="2546201" y="361588"/>
                    <a:pt x="2536860" y="370930"/>
                  </a:cubicBezTo>
                  <a:cubicBezTo>
                    <a:pt x="2527519" y="380271"/>
                    <a:pt x="2514850" y="385519"/>
                    <a:pt x="2501639" y="385519"/>
                  </a:cubicBezTo>
                  <a:lnTo>
                    <a:pt x="49810" y="385519"/>
                  </a:lnTo>
                  <a:cubicBezTo>
                    <a:pt x="36600" y="385519"/>
                    <a:pt x="23930" y="380271"/>
                    <a:pt x="14589" y="370930"/>
                  </a:cubicBezTo>
                  <a:cubicBezTo>
                    <a:pt x="5248" y="361588"/>
                    <a:pt x="0" y="348919"/>
                    <a:pt x="0" y="335708"/>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42361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604396"/>
            <a:ext cx="7572135" cy="893636"/>
            <a:chOff x="0" y="0"/>
            <a:chExt cx="2437276" cy="287638"/>
          </a:xfrm>
        </p:grpSpPr>
        <p:sp>
          <p:nvSpPr>
            <p:cNvPr name="Freeform 6" id="6"/>
            <p:cNvSpPr/>
            <p:nvPr/>
          </p:nvSpPr>
          <p:spPr>
            <a:xfrm flipH="false" flipV="false" rot="0">
              <a:off x="0" y="0"/>
              <a:ext cx="2437276" cy="287638"/>
            </a:xfrm>
            <a:custGeom>
              <a:avLst/>
              <a:gdLst/>
              <a:ahLst/>
              <a:cxnLst/>
              <a:rect r="r" b="b" t="t" l="l"/>
              <a:pathLst>
                <a:path h="287638" w="2437276">
                  <a:moveTo>
                    <a:pt x="52144" y="0"/>
                  </a:moveTo>
                  <a:lnTo>
                    <a:pt x="2385132" y="0"/>
                  </a:lnTo>
                  <a:cubicBezTo>
                    <a:pt x="2413930" y="0"/>
                    <a:pt x="2437276" y="23345"/>
                    <a:pt x="2437276" y="52144"/>
                  </a:cubicBezTo>
                  <a:lnTo>
                    <a:pt x="2437276" y="235495"/>
                  </a:lnTo>
                  <a:cubicBezTo>
                    <a:pt x="2437276" y="264293"/>
                    <a:pt x="2413930" y="287638"/>
                    <a:pt x="2385132" y="287638"/>
                  </a:cubicBezTo>
                  <a:lnTo>
                    <a:pt x="52144" y="287638"/>
                  </a:lnTo>
                  <a:cubicBezTo>
                    <a:pt x="23345" y="287638"/>
                    <a:pt x="0" y="264293"/>
                    <a:pt x="0" y="235495"/>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32573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3269144" y="3143534"/>
            <a:ext cx="12155947" cy="2156431"/>
            <a:chOff x="0" y="0"/>
            <a:chExt cx="3093229" cy="548730"/>
          </a:xfrm>
        </p:grpSpPr>
        <p:sp>
          <p:nvSpPr>
            <p:cNvPr name="Freeform 15" id="15"/>
            <p:cNvSpPr/>
            <p:nvPr/>
          </p:nvSpPr>
          <p:spPr>
            <a:xfrm flipH="false" flipV="false" rot="0">
              <a:off x="0" y="0"/>
              <a:ext cx="3093229" cy="548730"/>
            </a:xfrm>
            <a:custGeom>
              <a:avLst/>
              <a:gdLst/>
              <a:ahLst/>
              <a:cxnLst/>
              <a:rect r="r" b="b" t="t" l="l"/>
              <a:pathLst>
                <a:path h="548730" w="3093229">
                  <a:moveTo>
                    <a:pt x="0" y="0"/>
                  </a:moveTo>
                  <a:lnTo>
                    <a:pt x="3093229" y="0"/>
                  </a:lnTo>
                  <a:lnTo>
                    <a:pt x="3093229" y="548730"/>
                  </a:lnTo>
                  <a:lnTo>
                    <a:pt x="0" y="548730"/>
                  </a:lnTo>
                  <a:close/>
                </a:path>
              </a:pathLst>
            </a:custGeom>
            <a:solidFill>
              <a:srgbClr val="FFFFFF"/>
            </a:solidFill>
          </p:spPr>
        </p:sp>
        <p:sp>
          <p:nvSpPr>
            <p:cNvPr name="TextBox 16" id="16"/>
            <p:cNvSpPr txBox="true"/>
            <p:nvPr/>
          </p:nvSpPr>
          <p:spPr>
            <a:xfrm>
              <a:off x="0" y="-57150"/>
              <a:ext cx="3093229" cy="605880"/>
            </a:xfrm>
            <a:prstGeom prst="rect">
              <a:avLst/>
            </a:prstGeom>
          </p:spPr>
          <p:txBody>
            <a:bodyPr anchor="ctr" rtlCol="false" tIns="50800" lIns="50800" bIns="50800" rIns="50800"/>
            <a:lstStyle/>
            <a:p>
              <a:pPr algn="l">
                <a:lnSpc>
                  <a:spcPts val="2939"/>
                </a:lnSpc>
              </a:pPr>
              <a:r>
                <a:rPr lang="en-US" sz="2099">
                  <a:solidFill>
                    <a:srgbClr val="000000"/>
                  </a:solidFill>
                  <a:latin typeface="Poppins Light"/>
                  <a:ea typeface="Poppins Light"/>
                  <a:cs typeface="Poppins Light"/>
                  <a:sym typeface="Poppins Light"/>
                </a:rPr>
                <a:t>Este nivel describe las conductas y habilidades que se asocian al cumplimiento mínimo de los objetivos esperados en la gestión como educador. Describe aquellos educadores ubicados, frente a sus colegas, en un nivel más bajo en términos de calidad o cantidad que el definido como satisfactorio y quienes deben fortalecer el aspecto evaluado</a:t>
              </a:r>
            </a:p>
          </p:txBody>
        </p:sp>
      </p:grpSp>
      <p:grpSp>
        <p:nvGrpSpPr>
          <p:cNvPr name="Group 17" id="17"/>
          <p:cNvGrpSpPr/>
          <p:nvPr/>
        </p:nvGrpSpPr>
        <p:grpSpPr>
          <a:xfrm rot="0">
            <a:off x="3269144" y="2208843"/>
            <a:ext cx="3194187" cy="707710"/>
            <a:chOff x="0" y="0"/>
            <a:chExt cx="812800" cy="180085"/>
          </a:xfrm>
        </p:grpSpPr>
        <p:sp>
          <p:nvSpPr>
            <p:cNvPr name="Freeform 18" id="18"/>
            <p:cNvSpPr/>
            <p:nvPr/>
          </p:nvSpPr>
          <p:spPr>
            <a:xfrm flipH="false" flipV="false" rot="0">
              <a:off x="0" y="0"/>
              <a:ext cx="812800" cy="180085"/>
            </a:xfrm>
            <a:custGeom>
              <a:avLst/>
              <a:gdLst/>
              <a:ahLst/>
              <a:cxnLst/>
              <a:rect r="r" b="b" t="t" l="l"/>
              <a:pathLst>
                <a:path h="180085" w="812800">
                  <a:moveTo>
                    <a:pt x="0" y="0"/>
                  </a:moveTo>
                  <a:lnTo>
                    <a:pt x="812800" y="0"/>
                  </a:lnTo>
                  <a:lnTo>
                    <a:pt x="812800" y="180085"/>
                  </a:lnTo>
                  <a:lnTo>
                    <a:pt x="0" y="180085"/>
                  </a:lnTo>
                  <a:close/>
                </a:path>
              </a:pathLst>
            </a:custGeom>
            <a:solidFill>
              <a:srgbClr val="F5E5C4"/>
            </a:solidFill>
          </p:spPr>
        </p:sp>
        <p:sp>
          <p:nvSpPr>
            <p:cNvPr name="TextBox 19" id="19"/>
            <p:cNvSpPr txBox="true"/>
            <p:nvPr/>
          </p:nvSpPr>
          <p:spPr>
            <a:xfrm>
              <a:off x="0" y="-38100"/>
              <a:ext cx="812800" cy="218185"/>
            </a:xfrm>
            <a:prstGeom prst="rect">
              <a:avLst/>
            </a:prstGeom>
          </p:spPr>
          <p:txBody>
            <a:bodyPr anchor="ctr" rtlCol="false" tIns="50800" lIns="50800" bIns="50800" rIns="50800"/>
            <a:lstStyle/>
            <a:p>
              <a:pPr algn="ctr">
                <a:lnSpc>
                  <a:spcPts val="2659"/>
                </a:lnSpc>
              </a:pPr>
              <a:r>
                <a:rPr lang="en-US" b="true" sz="1899">
                  <a:solidFill>
                    <a:srgbClr val="000000"/>
                  </a:solidFill>
                  <a:latin typeface="Canva Sans Bold"/>
                  <a:ea typeface="Canva Sans Bold"/>
                  <a:cs typeface="Canva Sans Bold"/>
                  <a:sym typeface="Canva Sans Bold"/>
                </a:rPr>
                <a:t>Minimo</a:t>
              </a:r>
            </a:p>
          </p:txBody>
        </p:sp>
      </p:grpSp>
      <p:sp>
        <p:nvSpPr>
          <p:cNvPr name="TextBox 20" id="20"/>
          <p:cNvSpPr txBox="true"/>
          <p:nvPr/>
        </p:nvSpPr>
        <p:spPr>
          <a:xfrm rot="0">
            <a:off x="5837934" y="824097"/>
            <a:ext cx="6612133"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RÚBRICA</a:t>
            </a:r>
          </a:p>
        </p:txBody>
      </p:sp>
      <p:grpSp>
        <p:nvGrpSpPr>
          <p:cNvPr name="Group 21" id="21"/>
          <p:cNvGrpSpPr/>
          <p:nvPr/>
        </p:nvGrpSpPr>
        <p:grpSpPr>
          <a:xfrm rot="0">
            <a:off x="3269144" y="5822471"/>
            <a:ext cx="3194187" cy="707710"/>
            <a:chOff x="0" y="0"/>
            <a:chExt cx="812800" cy="180085"/>
          </a:xfrm>
        </p:grpSpPr>
        <p:sp>
          <p:nvSpPr>
            <p:cNvPr name="Freeform 22" id="22"/>
            <p:cNvSpPr/>
            <p:nvPr/>
          </p:nvSpPr>
          <p:spPr>
            <a:xfrm flipH="false" flipV="false" rot="0">
              <a:off x="0" y="0"/>
              <a:ext cx="812800" cy="180085"/>
            </a:xfrm>
            <a:custGeom>
              <a:avLst/>
              <a:gdLst/>
              <a:ahLst/>
              <a:cxnLst/>
              <a:rect r="r" b="b" t="t" l="l"/>
              <a:pathLst>
                <a:path h="180085" w="812800">
                  <a:moveTo>
                    <a:pt x="0" y="0"/>
                  </a:moveTo>
                  <a:lnTo>
                    <a:pt x="812800" y="0"/>
                  </a:lnTo>
                  <a:lnTo>
                    <a:pt x="812800" y="180085"/>
                  </a:lnTo>
                  <a:lnTo>
                    <a:pt x="0" y="180085"/>
                  </a:lnTo>
                  <a:close/>
                </a:path>
              </a:pathLst>
            </a:custGeom>
            <a:solidFill>
              <a:srgbClr val="F5E5C4"/>
            </a:solidFill>
          </p:spPr>
        </p:sp>
        <p:sp>
          <p:nvSpPr>
            <p:cNvPr name="TextBox 23" id="23"/>
            <p:cNvSpPr txBox="true"/>
            <p:nvPr/>
          </p:nvSpPr>
          <p:spPr>
            <a:xfrm>
              <a:off x="0" y="-38100"/>
              <a:ext cx="812800" cy="218185"/>
            </a:xfrm>
            <a:prstGeom prst="rect">
              <a:avLst/>
            </a:prstGeom>
          </p:spPr>
          <p:txBody>
            <a:bodyPr anchor="ctr" rtlCol="false" tIns="50800" lIns="50800" bIns="50800" rIns="50800"/>
            <a:lstStyle/>
            <a:p>
              <a:pPr algn="ctr">
                <a:lnSpc>
                  <a:spcPts val="2659"/>
                </a:lnSpc>
              </a:pPr>
              <a:r>
                <a:rPr lang="en-US" b="true" sz="1899">
                  <a:solidFill>
                    <a:srgbClr val="000000"/>
                  </a:solidFill>
                  <a:latin typeface="Canva Sans Bold"/>
                  <a:ea typeface="Canva Sans Bold"/>
                  <a:cs typeface="Canva Sans Bold"/>
                  <a:sym typeface="Canva Sans Bold"/>
                </a:rPr>
                <a:t>Inferior</a:t>
              </a:r>
            </a:p>
          </p:txBody>
        </p:sp>
      </p:grpSp>
      <p:grpSp>
        <p:nvGrpSpPr>
          <p:cNvPr name="Group 24" id="24"/>
          <p:cNvGrpSpPr/>
          <p:nvPr/>
        </p:nvGrpSpPr>
        <p:grpSpPr>
          <a:xfrm rot="0">
            <a:off x="3269144" y="6914666"/>
            <a:ext cx="12155947" cy="1919956"/>
            <a:chOff x="0" y="0"/>
            <a:chExt cx="3093229" cy="488556"/>
          </a:xfrm>
        </p:grpSpPr>
        <p:sp>
          <p:nvSpPr>
            <p:cNvPr name="Freeform 25" id="25"/>
            <p:cNvSpPr/>
            <p:nvPr/>
          </p:nvSpPr>
          <p:spPr>
            <a:xfrm flipH="false" flipV="false" rot="0">
              <a:off x="0" y="0"/>
              <a:ext cx="3093229" cy="488556"/>
            </a:xfrm>
            <a:custGeom>
              <a:avLst/>
              <a:gdLst/>
              <a:ahLst/>
              <a:cxnLst/>
              <a:rect r="r" b="b" t="t" l="l"/>
              <a:pathLst>
                <a:path h="488556" w="3093229">
                  <a:moveTo>
                    <a:pt x="0" y="0"/>
                  </a:moveTo>
                  <a:lnTo>
                    <a:pt x="3093229" y="0"/>
                  </a:lnTo>
                  <a:lnTo>
                    <a:pt x="3093229" y="488556"/>
                  </a:lnTo>
                  <a:lnTo>
                    <a:pt x="0" y="488556"/>
                  </a:lnTo>
                  <a:close/>
                </a:path>
              </a:pathLst>
            </a:custGeom>
            <a:solidFill>
              <a:srgbClr val="FFFFFF"/>
            </a:solidFill>
          </p:spPr>
        </p:sp>
        <p:sp>
          <p:nvSpPr>
            <p:cNvPr name="TextBox 26" id="26"/>
            <p:cNvSpPr txBox="true"/>
            <p:nvPr/>
          </p:nvSpPr>
          <p:spPr>
            <a:xfrm>
              <a:off x="0" y="-57150"/>
              <a:ext cx="3093229" cy="545706"/>
            </a:xfrm>
            <a:prstGeom prst="rect">
              <a:avLst/>
            </a:prstGeom>
          </p:spPr>
          <p:txBody>
            <a:bodyPr anchor="ctr" rtlCol="false" tIns="50800" lIns="50800" bIns="50800" rIns="50800"/>
            <a:lstStyle/>
            <a:p>
              <a:pPr algn="just">
                <a:lnSpc>
                  <a:spcPts val="2939"/>
                </a:lnSpc>
              </a:pPr>
              <a:r>
                <a:rPr lang="en-US" sz="2099">
                  <a:solidFill>
                    <a:srgbClr val="000000"/>
                  </a:solidFill>
                  <a:latin typeface="Poppins"/>
                  <a:ea typeface="Poppins"/>
                  <a:cs typeface="Poppins"/>
                  <a:sym typeface="Poppins"/>
                </a:rPr>
                <a:t>En este nivel se describe la ausencia de conductas o habilidades definidas </a:t>
              </a:r>
              <a:r>
                <a:rPr lang="en-US" sz="2099">
                  <a:solidFill>
                    <a:srgbClr val="000000"/>
                  </a:solidFill>
                  <a:latin typeface="Poppins"/>
                  <a:ea typeface="Poppins"/>
                  <a:cs typeface="Poppins"/>
                  <a:sym typeface="Poppins"/>
                </a:rPr>
                <a:t>en el nivel avanzado. Está asociado a profesionales que requieren un proceso de fortalecimiento mayor en el aspecto evaluado para mejorar su eficiencia en la gestión de sus funciones.</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sp>
        <p:nvSpPr>
          <p:cNvPr name="Freeform 2" id="2"/>
          <p:cNvSpPr/>
          <p:nvPr/>
        </p:nvSpPr>
        <p:spPr>
          <a:xfrm flipH="false" flipV="false" rot="-743182">
            <a:off x="14922337" y="6689965"/>
            <a:ext cx="3878186" cy="5136671"/>
          </a:xfrm>
          <a:custGeom>
            <a:avLst/>
            <a:gdLst/>
            <a:ahLst/>
            <a:cxnLst/>
            <a:rect r="r" b="b" t="t" l="l"/>
            <a:pathLst>
              <a:path h="5136671" w="3878186">
                <a:moveTo>
                  <a:pt x="0" y="0"/>
                </a:moveTo>
                <a:lnTo>
                  <a:pt x="3878186" y="0"/>
                </a:lnTo>
                <a:lnTo>
                  <a:pt x="3878186" y="5136670"/>
                </a:lnTo>
                <a:lnTo>
                  <a:pt x="0" y="51366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901887">
            <a:off x="-305750" y="-1169381"/>
            <a:ext cx="2935798" cy="4641577"/>
          </a:xfrm>
          <a:custGeom>
            <a:avLst/>
            <a:gdLst/>
            <a:ahLst/>
            <a:cxnLst/>
            <a:rect r="r" b="b" t="t" l="l"/>
            <a:pathLst>
              <a:path h="4641577" w="2935798">
                <a:moveTo>
                  <a:pt x="0" y="0"/>
                </a:moveTo>
                <a:lnTo>
                  <a:pt x="2935797" y="0"/>
                </a:lnTo>
                <a:lnTo>
                  <a:pt x="2935797" y="4641577"/>
                </a:lnTo>
                <a:lnTo>
                  <a:pt x="0" y="46415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9983174">
            <a:off x="3082860" y="-1997088"/>
            <a:ext cx="3162685" cy="3509220"/>
          </a:xfrm>
          <a:custGeom>
            <a:avLst/>
            <a:gdLst/>
            <a:ahLst/>
            <a:cxnLst/>
            <a:rect r="r" b="b" t="t" l="l"/>
            <a:pathLst>
              <a:path h="3509220" w="3162685">
                <a:moveTo>
                  <a:pt x="0" y="0"/>
                </a:moveTo>
                <a:lnTo>
                  <a:pt x="3162685" y="0"/>
                </a:lnTo>
                <a:lnTo>
                  <a:pt x="3162685" y="3509221"/>
                </a:lnTo>
                <a:lnTo>
                  <a:pt x="0" y="35092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46211" y="6735072"/>
            <a:ext cx="5149823" cy="4544718"/>
          </a:xfrm>
          <a:custGeom>
            <a:avLst/>
            <a:gdLst/>
            <a:ahLst/>
            <a:cxnLst/>
            <a:rect r="r" b="b" t="t" l="l"/>
            <a:pathLst>
              <a:path h="4544718" w="5149823">
                <a:moveTo>
                  <a:pt x="0" y="0"/>
                </a:moveTo>
                <a:lnTo>
                  <a:pt x="5149822" y="0"/>
                </a:lnTo>
                <a:lnTo>
                  <a:pt x="5149822" y="4544719"/>
                </a:lnTo>
                <a:lnTo>
                  <a:pt x="0" y="45447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2577449">
            <a:off x="14438154" y="-938504"/>
            <a:ext cx="4846552" cy="4331606"/>
          </a:xfrm>
          <a:custGeom>
            <a:avLst/>
            <a:gdLst/>
            <a:ahLst/>
            <a:cxnLst/>
            <a:rect r="r" b="b" t="t" l="l"/>
            <a:pathLst>
              <a:path h="4331606" w="4846552">
                <a:moveTo>
                  <a:pt x="0" y="0"/>
                </a:moveTo>
                <a:lnTo>
                  <a:pt x="4846552" y="0"/>
                </a:lnTo>
                <a:lnTo>
                  <a:pt x="4846552" y="4331606"/>
                </a:lnTo>
                <a:lnTo>
                  <a:pt x="0" y="43316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926815">
            <a:off x="11896326" y="-1925868"/>
            <a:ext cx="3431416" cy="3479256"/>
          </a:xfrm>
          <a:custGeom>
            <a:avLst/>
            <a:gdLst/>
            <a:ahLst/>
            <a:cxnLst/>
            <a:rect r="r" b="b" t="t" l="l"/>
            <a:pathLst>
              <a:path h="3479256" w="3431416">
                <a:moveTo>
                  <a:pt x="0" y="0"/>
                </a:moveTo>
                <a:lnTo>
                  <a:pt x="3431416" y="0"/>
                </a:lnTo>
                <a:lnTo>
                  <a:pt x="3431416" y="3479255"/>
                </a:lnTo>
                <a:lnTo>
                  <a:pt x="0" y="347925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8258173">
            <a:off x="7193138" y="-790224"/>
            <a:ext cx="3722631" cy="2284765"/>
          </a:xfrm>
          <a:custGeom>
            <a:avLst/>
            <a:gdLst/>
            <a:ahLst/>
            <a:cxnLst/>
            <a:rect r="r" b="b" t="t" l="l"/>
            <a:pathLst>
              <a:path h="2284765" w="3722631">
                <a:moveTo>
                  <a:pt x="0" y="0"/>
                </a:moveTo>
                <a:lnTo>
                  <a:pt x="3722630" y="0"/>
                </a:lnTo>
                <a:lnTo>
                  <a:pt x="3722630" y="2284764"/>
                </a:lnTo>
                <a:lnTo>
                  <a:pt x="0" y="22847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7910997" y="6454908"/>
            <a:ext cx="3688575" cy="3497237"/>
          </a:xfrm>
          <a:custGeom>
            <a:avLst/>
            <a:gdLst/>
            <a:ahLst/>
            <a:cxnLst/>
            <a:rect r="r" b="b" t="t" l="l"/>
            <a:pathLst>
              <a:path h="3497237" w="3688575">
                <a:moveTo>
                  <a:pt x="0" y="0"/>
                </a:moveTo>
                <a:lnTo>
                  <a:pt x="3688574" y="0"/>
                </a:lnTo>
                <a:lnTo>
                  <a:pt x="3688574" y="3497237"/>
                </a:lnTo>
                <a:lnTo>
                  <a:pt x="0" y="3497237"/>
                </a:lnTo>
                <a:lnTo>
                  <a:pt x="0" y="0"/>
                </a:lnTo>
                <a:close/>
              </a:path>
            </a:pathLst>
          </a:custGeom>
          <a:blipFill>
            <a:blip r:embed="rId20"/>
            <a:stretch>
              <a:fillRect l="0" t="0" r="0" b="0"/>
            </a:stretch>
          </a:blipFill>
        </p:spPr>
      </p:sp>
      <p:sp>
        <p:nvSpPr>
          <p:cNvPr name="Freeform 12" id="12"/>
          <p:cNvSpPr/>
          <p:nvPr/>
        </p:nvSpPr>
        <p:spPr>
          <a:xfrm flipH="false" flipV="false" rot="0">
            <a:off x="3871443" y="3769674"/>
            <a:ext cx="11255985" cy="1646188"/>
          </a:xfrm>
          <a:custGeom>
            <a:avLst/>
            <a:gdLst/>
            <a:ahLst/>
            <a:cxnLst/>
            <a:rect r="r" b="b" t="t" l="l"/>
            <a:pathLst>
              <a:path h="1646188" w="11255985">
                <a:moveTo>
                  <a:pt x="0" y="0"/>
                </a:moveTo>
                <a:lnTo>
                  <a:pt x="11255986" y="0"/>
                </a:lnTo>
                <a:lnTo>
                  <a:pt x="11255986" y="1646188"/>
                </a:lnTo>
                <a:lnTo>
                  <a:pt x="0" y="164618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13" id="13"/>
          <p:cNvSpPr txBox="true"/>
          <p:nvPr/>
        </p:nvSpPr>
        <p:spPr>
          <a:xfrm rot="0">
            <a:off x="4418461" y="4131649"/>
            <a:ext cx="9271985" cy="928528"/>
          </a:xfrm>
          <a:prstGeom prst="rect">
            <a:avLst/>
          </a:prstGeom>
        </p:spPr>
        <p:txBody>
          <a:bodyPr anchor="t" rtlCol="false" tIns="0" lIns="0" bIns="0" rIns="0">
            <a:spAutoFit/>
          </a:bodyPr>
          <a:lstStyle/>
          <a:p>
            <a:pPr algn="ctr">
              <a:lnSpc>
                <a:spcPts val="6535"/>
              </a:lnSpc>
            </a:pPr>
            <a:r>
              <a:rPr lang="en-US" b="true" sz="6601" u="sng">
                <a:solidFill>
                  <a:srgbClr val="004AAD"/>
                </a:solidFill>
                <a:latin typeface="Poppins Bold"/>
                <a:ea typeface="Poppins Bold"/>
                <a:cs typeface="Poppins Bold"/>
                <a:sym typeface="Poppins Bold"/>
                <a:hlinkClick r:id="rId23" tooltip="https://taplink.cc/unsecoc.org"/>
              </a:rPr>
              <a:t>WWW.UNSECOC.ORG</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230525" y="166648"/>
            <a:ext cx="7699543" cy="1542064"/>
            <a:chOff x="0" y="0"/>
            <a:chExt cx="2478285" cy="496351"/>
          </a:xfrm>
        </p:grpSpPr>
        <p:sp>
          <p:nvSpPr>
            <p:cNvPr name="Freeform 3" id="3"/>
            <p:cNvSpPr/>
            <p:nvPr/>
          </p:nvSpPr>
          <p:spPr>
            <a:xfrm flipH="false" flipV="false" rot="0">
              <a:off x="0" y="0"/>
              <a:ext cx="2478285" cy="496351"/>
            </a:xfrm>
            <a:custGeom>
              <a:avLst/>
              <a:gdLst/>
              <a:ahLst/>
              <a:cxnLst/>
              <a:rect r="r" b="b" t="t" l="l"/>
              <a:pathLst>
                <a:path h="496351" w="2478285">
                  <a:moveTo>
                    <a:pt x="51281" y="0"/>
                  </a:moveTo>
                  <a:lnTo>
                    <a:pt x="2427004" y="0"/>
                  </a:lnTo>
                  <a:cubicBezTo>
                    <a:pt x="2455326" y="0"/>
                    <a:pt x="2478285" y="22959"/>
                    <a:pt x="2478285" y="51281"/>
                  </a:cubicBezTo>
                  <a:lnTo>
                    <a:pt x="2478285" y="445070"/>
                  </a:lnTo>
                  <a:cubicBezTo>
                    <a:pt x="2478285" y="458671"/>
                    <a:pt x="2472882" y="471714"/>
                    <a:pt x="2463265" y="481331"/>
                  </a:cubicBezTo>
                  <a:cubicBezTo>
                    <a:pt x="2453648" y="490948"/>
                    <a:pt x="2440605" y="496351"/>
                    <a:pt x="2427004" y="496351"/>
                  </a:cubicBezTo>
                  <a:lnTo>
                    <a:pt x="51281" y="496351"/>
                  </a:lnTo>
                  <a:cubicBezTo>
                    <a:pt x="37680" y="496351"/>
                    <a:pt x="24637" y="490948"/>
                    <a:pt x="15020" y="481331"/>
                  </a:cubicBezTo>
                  <a:cubicBezTo>
                    <a:pt x="5403" y="471714"/>
                    <a:pt x="0" y="458671"/>
                    <a:pt x="0" y="445070"/>
                  </a:cubicBezTo>
                  <a:lnTo>
                    <a:pt x="0" y="51281"/>
                  </a:lnTo>
                  <a:cubicBezTo>
                    <a:pt x="0" y="37680"/>
                    <a:pt x="5403" y="24637"/>
                    <a:pt x="15020" y="15020"/>
                  </a:cubicBezTo>
                  <a:cubicBezTo>
                    <a:pt x="24637" y="5403"/>
                    <a:pt x="37680" y="0"/>
                    <a:pt x="51281" y="0"/>
                  </a:cubicBezTo>
                  <a:close/>
                </a:path>
              </a:pathLst>
            </a:custGeom>
            <a:solidFill>
              <a:srgbClr val="F5E5C4"/>
            </a:solidFill>
            <a:ln cap="rnd">
              <a:noFill/>
              <a:prstDash val="lgDash"/>
              <a:round/>
            </a:ln>
          </p:spPr>
        </p:sp>
        <p:sp>
          <p:nvSpPr>
            <p:cNvPr name="TextBox 4" id="4"/>
            <p:cNvSpPr txBox="true"/>
            <p:nvPr/>
          </p:nvSpPr>
          <p:spPr>
            <a:xfrm>
              <a:off x="0" y="-38100"/>
              <a:ext cx="2478285" cy="534451"/>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45675" y="293551"/>
            <a:ext cx="6896549" cy="1192943"/>
            <a:chOff x="0" y="0"/>
            <a:chExt cx="2219822" cy="383978"/>
          </a:xfrm>
        </p:grpSpPr>
        <p:sp>
          <p:nvSpPr>
            <p:cNvPr name="Freeform 6" id="6"/>
            <p:cNvSpPr/>
            <p:nvPr/>
          </p:nvSpPr>
          <p:spPr>
            <a:xfrm flipH="false" flipV="false" rot="0">
              <a:off x="0" y="0"/>
              <a:ext cx="2219822" cy="383978"/>
            </a:xfrm>
            <a:custGeom>
              <a:avLst/>
              <a:gdLst/>
              <a:ahLst/>
              <a:cxnLst/>
              <a:rect r="r" b="b" t="t" l="l"/>
              <a:pathLst>
                <a:path h="383978" w="2219822">
                  <a:moveTo>
                    <a:pt x="57252" y="0"/>
                  </a:moveTo>
                  <a:lnTo>
                    <a:pt x="2162571" y="0"/>
                  </a:lnTo>
                  <a:cubicBezTo>
                    <a:pt x="2194190" y="0"/>
                    <a:pt x="2219822" y="25632"/>
                    <a:pt x="2219822" y="57252"/>
                  </a:cubicBezTo>
                  <a:lnTo>
                    <a:pt x="2219822" y="326726"/>
                  </a:lnTo>
                  <a:cubicBezTo>
                    <a:pt x="2219822" y="341910"/>
                    <a:pt x="2213790" y="356472"/>
                    <a:pt x="2203054" y="367209"/>
                  </a:cubicBezTo>
                  <a:cubicBezTo>
                    <a:pt x="2192317" y="377946"/>
                    <a:pt x="2177755" y="383978"/>
                    <a:pt x="2162571" y="383978"/>
                  </a:cubicBezTo>
                  <a:lnTo>
                    <a:pt x="57252" y="383978"/>
                  </a:lnTo>
                  <a:cubicBezTo>
                    <a:pt x="42067" y="383978"/>
                    <a:pt x="27505" y="377946"/>
                    <a:pt x="16769" y="367209"/>
                  </a:cubicBezTo>
                  <a:cubicBezTo>
                    <a:pt x="6032" y="356472"/>
                    <a:pt x="0" y="341910"/>
                    <a:pt x="0" y="326726"/>
                  </a:cubicBezTo>
                  <a:lnTo>
                    <a:pt x="0" y="57252"/>
                  </a:lnTo>
                  <a:cubicBezTo>
                    <a:pt x="0" y="42067"/>
                    <a:pt x="6032" y="27505"/>
                    <a:pt x="16769" y="16769"/>
                  </a:cubicBezTo>
                  <a:cubicBezTo>
                    <a:pt x="27505" y="6032"/>
                    <a:pt x="42067" y="0"/>
                    <a:pt x="57252" y="0"/>
                  </a:cubicBezTo>
                  <a:close/>
                </a:path>
              </a:pathLst>
            </a:custGeom>
            <a:ln w="38100" cap="rnd">
              <a:solidFill>
                <a:srgbClr val="B6841E"/>
              </a:solidFill>
              <a:prstDash val="lgDash"/>
              <a:round/>
            </a:ln>
          </p:spPr>
        </p:sp>
        <p:sp>
          <p:nvSpPr>
            <p:cNvPr name="TextBox 7" id="7"/>
            <p:cNvSpPr txBox="true"/>
            <p:nvPr/>
          </p:nvSpPr>
          <p:spPr>
            <a:xfrm>
              <a:off x="0" y="-38100"/>
              <a:ext cx="2219822" cy="42207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3" id="13"/>
          <p:cNvGrpSpPr/>
          <p:nvPr/>
        </p:nvGrpSpPr>
        <p:grpSpPr>
          <a:xfrm rot="0">
            <a:off x="610263" y="3356060"/>
            <a:ext cx="16649037" cy="3055611"/>
            <a:chOff x="0" y="0"/>
            <a:chExt cx="4076946" cy="748245"/>
          </a:xfrm>
        </p:grpSpPr>
        <p:sp>
          <p:nvSpPr>
            <p:cNvPr name="Freeform 14" id="14"/>
            <p:cNvSpPr/>
            <p:nvPr/>
          </p:nvSpPr>
          <p:spPr>
            <a:xfrm flipH="false" flipV="false" rot="0">
              <a:off x="0" y="0"/>
              <a:ext cx="4076946" cy="748245"/>
            </a:xfrm>
            <a:custGeom>
              <a:avLst/>
              <a:gdLst/>
              <a:ahLst/>
              <a:cxnLst/>
              <a:rect r="r" b="b" t="t" l="l"/>
              <a:pathLst>
                <a:path h="748245" w="4076946">
                  <a:moveTo>
                    <a:pt x="0" y="0"/>
                  </a:moveTo>
                  <a:lnTo>
                    <a:pt x="4076946" y="0"/>
                  </a:lnTo>
                  <a:lnTo>
                    <a:pt x="4076946" y="748245"/>
                  </a:lnTo>
                  <a:lnTo>
                    <a:pt x="0" y="748245"/>
                  </a:lnTo>
                  <a:close/>
                </a:path>
              </a:pathLst>
            </a:custGeom>
            <a:solidFill>
              <a:srgbClr val="F5E5C4"/>
            </a:solidFill>
          </p:spPr>
        </p:sp>
        <p:sp>
          <p:nvSpPr>
            <p:cNvPr name="TextBox 15" id="15"/>
            <p:cNvSpPr txBox="true"/>
            <p:nvPr/>
          </p:nvSpPr>
          <p:spPr>
            <a:xfrm>
              <a:off x="0" y="-38100"/>
              <a:ext cx="4076946" cy="786345"/>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5279902" y="463184"/>
            <a:ext cx="2656958" cy="2519133"/>
          </a:xfrm>
          <a:custGeom>
            <a:avLst/>
            <a:gdLst/>
            <a:ahLst/>
            <a:cxnLst/>
            <a:rect r="r" b="b" t="t" l="l"/>
            <a:pathLst>
              <a:path h="2519133" w="2656958">
                <a:moveTo>
                  <a:pt x="0" y="0"/>
                </a:moveTo>
                <a:lnTo>
                  <a:pt x="2656958" y="0"/>
                </a:lnTo>
                <a:lnTo>
                  <a:pt x="2656958" y="2519132"/>
                </a:lnTo>
                <a:lnTo>
                  <a:pt x="0" y="2519132"/>
                </a:lnTo>
                <a:lnTo>
                  <a:pt x="0" y="0"/>
                </a:lnTo>
                <a:close/>
              </a:path>
            </a:pathLst>
          </a:custGeom>
          <a:blipFill>
            <a:blip r:embed="rId12"/>
            <a:stretch>
              <a:fillRect l="0" t="0" r="0" b="0"/>
            </a:stretch>
          </a:blipFill>
        </p:spPr>
      </p:sp>
      <p:grpSp>
        <p:nvGrpSpPr>
          <p:cNvPr name="Group 17" id="17"/>
          <p:cNvGrpSpPr/>
          <p:nvPr/>
        </p:nvGrpSpPr>
        <p:grpSpPr>
          <a:xfrm rot="0">
            <a:off x="4537040" y="2508812"/>
            <a:ext cx="9213920" cy="5269375"/>
            <a:chOff x="0" y="0"/>
            <a:chExt cx="12285227" cy="7025834"/>
          </a:xfrm>
        </p:grpSpPr>
        <p:sp>
          <p:nvSpPr>
            <p:cNvPr name="TextBox 18" id="18"/>
            <p:cNvSpPr txBox="true"/>
            <p:nvPr/>
          </p:nvSpPr>
          <p:spPr>
            <a:xfrm rot="0">
              <a:off x="0" y="3703872"/>
              <a:ext cx="12285227" cy="3321962"/>
            </a:xfrm>
            <a:prstGeom prst="rect">
              <a:avLst/>
            </a:prstGeom>
          </p:spPr>
          <p:txBody>
            <a:bodyPr anchor="t" rtlCol="false" tIns="0" lIns="0" bIns="0" rIns="0">
              <a:spAutoFit/>
            </a:bodyPr>
            <a:lstStyle/>
            <a:p>
              <a:pPr algn="ctr">
                <a:lnSpc>
                  <a:spcPts val="17172"/>
                </a:lnSpc>
                <a:spcBef>
                  <a:spcPct val="0"/>
                </a:spcBef>
              </a:pPr>
            </a:p>
          </p:txBody>
        </p:sp>
        <p:sp>
          <p:nvSpPr>
            <p:cNvPr name="TextBox 19" id="19"/>
            <p:cNvSpPr txBox="true"/>
            <p:nvPr/>
          </p:nvSpPr>
          <p:spPr>
            <a:xfrm rot="0">
              <a:off x="0" y="542925"/>
              <a:ext cx="12285227" cy="3321962"/>
            </a:xfrm>
            <a:prstGeom prst="rect">
              <a:avLst/>
            </a:prstGeom>
          </p:spPr>
          <p:txBody>
            <a:bodyPr anchor="t" rtlCol="false" tIns="0" lIns="0" bIns="0" rIns="0">
              <a:spAutoFit/>
            </a:bodyPr>
            <a:lstStyle/>
            <a:p>
              <a:pPr algn="ctr">
                <a:lnSpc>
                  <a:spcPts val="17172"/>
                </a:lnSpc>
                <a:spcBef>
                  <a:spcPct val="0"/>
                </a:spcBef>
              </a:pPr>
            </a:p>
          </p:txBody>
        </p:sp>
      </p:grpSp>
      <p:grpSp>
        <p:nvGrpSpPr>
          <p:cNvPr name="Group 20" id="20"/>
          <p:cNvGrpSpPr/>
          <p:nvPr/>
        </p:nvGrpSpPr>
        <p:grpSpPr>
          <a:xfrm rot="0">
            <a:off x="2976093" y="1947519"/>
            <a:ext cx="11861394" cy="1177223"/>
            <a:chOff x="0" y="0"/>
            <a:chExt cx="3817878" cy="378918"/>
          </a:xfrm>
        </p:grpSpPr>
        <p:sp>
          <p:nvSpPr>
            <p:cNvPr name="Freeform 21" id="21"/>
            <p:cNvSpPr/>
            <p:nvPr/>
          </p:nvSpPr>
          <p:spPr>
            <a:xfrm flipH="false" flipV="false" rot="0">
              <a:off x="0" y="0"/>
              <a:ext cx="3817878" cy="378918"/>
            </a:xfrm>
            <a:custGeom>
              <a:avLst/>
              <a:gdLst/>
              <a:ahLst/>
              <a:cxnLst/>
              <a:rect r="r" b="b" t="t" l="l"/>
              <a:pathLst>
                <a:path h="378918" w="3817878">
                  <a:moveTo>
                    <a:pt x="33288" y="0"/>
                  </a:moveTo>
                  <a:lnTo>
                    <a:pt x="3784591" y="0"/>
                  </a:lnTo>
                  <a:cubicBezTo>
                    <a:pt x="3793419" y="0"/>
                    <a:pt x="3801886" y="3507"/>
                    <a:pt x="3808128" y="9750"/>
                  </a:cubicBezTo>
                  <a:cubicBezTo>
                    <a:pt x="3814371" y="15992"/>
                    <a:pt x="3817878" y="24459"/>
                    <a:pt x="3817878" y="33288"/>
                  </a:cubicBezTo>
                  <a:lnTo>
                    <a:pt x="3817878" y="345630"/>
                  </a:lnTo>
                  <a:cubicBezTo>
                    <a:pt x="3817878" y="354459"/>
                    <a:pt x="3814371" y="362925"/>
                    <a:pt x="3808128" y="369168"/>
                  </a:cubicBezTo>
                  <a:cubicBezTo>
                    <a:pt x="3801886" y="375411"/>
                    <a:pt x="3793419" y="378918"/>
                    <a:pt x="3784591" y="378918"/>
                  </a:cubicBezTo>
                  <a:lnTo>
                    <a:pt x="33288" y="378918"/>
                  </a:lnTo>
                  <a:cubicBezTo>
                    <a:pt x="24459" y="378918"/>
                    <a:pt x="15992" y="375411"/>
                    <a:pt x="9750" y="369168"/>
                  </a:cubicBezTo>
                  <a:cubicBezTo>
                    <a:pt x="3507" y="362925"/>
                    <a:pt x="0" y="354459"/>
                    <a:pt x="0" y="345630"/>
                  </a:cubicBezTo>
                  <a:lnTo>
                    <a:pt x="0" y="33288"/>
                  </a:lnTo>
                  <a:cubicBezTo>
                    <a:pt x="0" y="24459"/>
                    <a:pt x="3507" y="15992"/>
                    <a:pt x="9750" y="9750"/>
                  </a:cubicBezTo>
                  <a:cubicBezTo>
                    <a:pt x="15992" y="3507"/>
                    <a:pt x="24459" y="0"/>
                    <a:pt x="33288" y="0"/>
                  </a:cubicBezTo>
                  <a:close/>
                </a:path>
              </a:pathLst>
            </a:custGeom>
            <a:solidFill>
              <a:srgbClr val="F5E5C4"/>
            </a:solidFill>
            <a:ln cap="rnd">
              <a:noFill/>
              <a:prstDash val="lgDash"/>
              <a:round/>
            </a:ln>
          </p:spPr>
        </p:sp>
        <p:sp>
          <p:nvSpPr>
            <p:cNvPr name="TextBox 22" id="22"/>
            <p:cNvSpPr txBox="true"/>
            <p:nvPr/>
          </p:nvSpPr>
          <p:spPr>
            <a:xfrm>
              <a:off x="0" y="-38100"/>
              <a:ext cx="3817878" cy="417018"/>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864962" y="7311479"/>
            <a:ext cx="16394338" cy="2233117"/>
            <a:chOff x="0" y="0"/>
            <a:chExt cx="4014576" cy="546836"/>
          </a:xfrm>
        </p:grpSpPr>
        <p:sp>
          <p:nvSpPr>
            <p:cNvPr name="Freeform 24" id="24"/>
            <p:cNvSpPr/>
            <p:nvPr/>
          </p:nvSpPr>
          <p:spPr>
            <a:xfrm flipH="false" flipV="false" rot="0">
              <a:off x="0" y="0"/>
              <a:ext cx="4014576" cy="546836"/>
            </a:xfrm>
            <a:custGeom>
              <a:avLst/>
              <a:gdLst/>
              <a:ahLst/>
              <a:cxnLst/>
              <a:rect r="r" b="b" t="t" l="l"/>
              <a:pathLst>
                <a:path h="546836" w="4014576">
                  <a:moveTo>
                    <a:pt x="0" y="0"/>
                  </a:moveTo>
                  <a:lnTo>
                    <a:pt x="4014576" y="0"/>
                  </a:lnTo>
                  <a:lnTo>
                    <a:pt x="4014576" y="546836"/>
                  </a:lnTo>
                  <a:lnTo>
                    <a:pt x="0" y="546836"/>
                  </a:lnTo>
                  <a:close/>
                </a:path>
              </a:pathLst>
            </a:custGeom>
            <a:solidFill>
              <a:srgbClr val="F5E5C4"/>
            </a:solidFill>
          </p:spPr>
        </p:sp>
        <p:sp>
          <p:nvSpPr>
            <p:cNvPr name="TextBox 25" id="25"/>
            <p:cNvSpPr txBox="true"/>
            <p:nvPr/>
          </p:nvSpPr>
          <p:spPr>
            <a:xfrm>
              <a:off x="0" y="-38100"/>
              <a:ext cx="4014576" cy="584936"/>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1028700" y="7526774"/>
            <a:ext cx="585493" cy="585493"/>
          </a:xfrm>
          <a:custGeom>
            <a:avLst/>
            <a:gdLst/>
            <a:ahLst/>
            <a:cxnLst/>
            <a:rect r="r" b="b" t="t" l="l"/>
            <a:pathLst>
              <a:path h="585493" w="585493">
                <a:moveTo>
                  <a:pt x="0" y="0"/>
                </a:moveTo>
                <a:lnTo>
                  <a:pt x="585493" y="0"/>
                </a:lnTo>
                <a:lnTo>
                  <a:pt x="585493" y="585493"/>
                </a:lnTo>
                <a:lnTo>
                  <a:pt x="0" y="58549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7" id="27"/>
          <p:cNvSpPr/>
          <p:nvPr/>
        </p:nvSpPr>
        <p:spPr>
          <a:xfrm flipH="false" flipV="false" rot="0">
            <a:off x="9506081" y="7533349"/>
            <a:ext cx="585493" cy="585493"/>
          </a:xfrm>
          <a:custGeom>
            <a:avLst/>
            <a:gdLst/>
            <a:ahLst/>
            <a:cxnLst/>
            <a:rect r="r" b="b" t="t" l="l"/>
            <a:pathLst>
              <a:path h="585493" w="585493">
                <a:moveTo>
                  <a:pt x="0" y="0"/>
                </a:moveTo>
                <a:lnTo>
                  <a:pt x="585493" y="0"/>
                </a:lnTo>
                <a:lnTo>
                  <a:pt x="585493" y="585493"/>
                </a:lnTo>
                <a:lnTo>
                  <a:pt x="0" y="58549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0">
            <a:off x="1028700" y="8604250"/>
            <a:ext cx="585493" cy="585493"/>
          </a:xfrm>
          <a:custGeom>
            <a:avLst/>
            <a:gdLst/>
            <a:ahLst/>
            <a:cxnLst/>
            <a:rect r="r" b="b" t="t" l="l"/>
            <a:pathLst>
              <a:path h="585493" w="585493">
                <a:moveTo>
                  <a:pt x="0" y="0"/>
                </a:moveTo>
                <a:lnTo>
                  <a:pt x="585493" y="0"/>
                </a:lnTo>
                <a:lnTo>
                  <a:pt x="585493" y="585493"/>
                </a:lnTo>
                <a:lnTo>
                  <a:pt x="0" y="58549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9" id="29"/>
          <p:cNvSpPr/>
          <p:nvPr/>
        </p:nvSpPr>
        <p:spPr>
          <a:xfrm flipH="false" flipV="false" rot="0">
            <a:off x="5582313" y="9701711"/>
            <a:ext cx="551104" cy="551104"/>
          </a:xfrm>
          <a:custGeom>
            <a:avLst/>
            <a:gdLst/>
            <a:ahLst/>
            <a:cxnLst/>
            <a:rect r="r" b="b" t="t" l="l"/>
            <a:pathLst>
              <a:path h="551104" w="551104">
                <a:moveTo>
                  <a:pt x="0" y="0"/>
                </a:moveTo>
                <a:lnTo>
                  <a:pt x="551104" y="0"/>
                </a:lnTo>
                <a:lnTo>
                  <a:pt x="551104" y="551104"/>
                </a:lnTo>
                <a:lnTo>
                  <a:pt x="0" y="5511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0" id="30"/>
          <p:cNvSpPr txBox="true"/>
          <p:nvPr/>
        </p:nvSpPr>
        <p:spPr>
          <a:xfrm rot="0">
            <a:off x="6133417" y="401929"/>
            <a:ext cx="6121065" cy="1545591"/>
          </a:xfrm>
          <a:prstGeom prst="rect">
            <a:avLst/>
          </a:prstGeom>
        </p:spPr>
        <p:txBody>
          <a:bodyPr anchor="t" rtlCol="false" tIns="0" lIns="0" bIns="0" rIns="0">
            <a:spAutoFit/>
          </a:bodyPr>
          <a:lstStyle/>
          <a:p>
            <a:pPr algn="ctr">
              <a:lnSpc>
                <a:spcPts val="4059"/>
              </a:lnSpc>
            </a:pPr>
            <a:r>
              <a:rPr lang="en-US" sz="2899">
                <a:solidFill>
                  <a:srgbClr val="000000"/>
                </a:solidFill>
                <a:latin typeface="Poppins"/>
                <a:ea typeface="Poppins"/>
                <a:cs typeface="Poppins"/>
                <a:sym typeface="Poppins"/>
              </a:rPr>
              <a:t>Diferencia jurídica esencial</a:t>
            </a:r>
          </a:p>
          <a:p>
            <a:pPr algn="ctr">
              <a:lnSpc>
                <a:spcPts val="4059"/>
              </a:lnSpc>
            </a:pPr>
          </a:p>
          <a:p>
            <a:pPr algn="ctr">
              <a:lnSpc>
                <a:spcPts val="4059"/>
              </a:lnSpc>
              <a:spcBef>
                <a:spcPct val="0"/>
              </a:spcBef>
            </a:pPr>
          </a:p>
        </p:txBody>
      </p:sp>
      <p:sp>
        <p:nvSpPr>
          <p:cNvPr name="TextBox 31" id="31"/>
          <p:cNvSpPr txBox="true"/>
          <p:nvPr/>
        </p:nvSpPr>
        <p:spPr>
          <a:xfrm rot="0">
            <a:off x="6083468" y="862509"/>
            <a:ext cx="5793694" cy="1085010"/>
          </a:xfrm>
          <a:prstGeom prst="rect">
            <a:avLst/>
          </a:prstGeom>
        </p:spPr>
        <p:txBody>
          <a:bodyPr anchor="t" rtlCol="false" tIns="0" lIns="0" bIns="0" rIns="0">
            <a:spAutoFit/>
          </a:bodyPr>
          <a:lstStyle/>
          <a:p>
            <a:pPr algn="ctr">
              <a:lnSpc>
                <a:spcPts val="4246"/>
              </a:lnSpc>
            </a:pPr>
            <a:r>
              <a:rPr lang="en-US" sz="3033" b="true">
                <a:solidFill>
                  <a:srgbClr val="9A1C3D"/>
                </a:solidFill>
                <a:latin typeface="Poppins Bold"/>
                <a:ea typeface="Poppins Bold"/>
                <a:cs typeface="Poppins Bold"/>
                <a:sym typeface="Poppins Bold"/>
              </a:rPr>
              <a:t>PARA DEFENSA</a:t>
            </a:r>
          </a:p>
          <a:p>
            <a:pPr algn="ctr">
              <a:lnSpc>
                <a:spcPts val="4246"/>
              </a:lnSpc>
              <a:spcBef>
                <a:spcPct val="0"/>
              </a:spcBef>
            </a:pPr>
          </a:p>
        </p:txBody>
      </p:sp>
      <p:sp>
        <p:nvSpPr>
          <p:cNvPr name="TextBox 32" id="32"/>
          <p:cNvSpPr txBox="true"/>
          <p:nvPr/>
        </p:nvSpPr>
        <p:spPr>
          <a:xfrm rot="0">
            <a:off x="2533679" y="2010350"/>
            <a:ext cx="12746224" cy="994411"/>
          </a:xfrm>
          <a:prstGeom prst="rect">
            <a:avLst/>
          </a:prstGeom>
        </p:spPr>
        <p:txBody>
          <a:bodyPr anchor="t" rtlCol="false" tIns="0" lIns="0" bIns="0" rIns="0">
            <a:spAutoFit/>
          </a:bodyPr>
          <a:lstStyle/>
          <a:p>
            <a:pPr algn="ctr">
              <a:lnSpc>
                <a:spcPts val="3919"/>
              </a:lnSpc>
            </a:pPr>
            <a:r>
              <a:rPr lang="en-US" sz="2799" b="true">
                <a:solidFill>
                  <a:srgbClr val="9A1C3D"/>
                </a:solidFill>
                <a:latin typeface="Canva Sans Bold"/>
                <a:ea typeface="Canva Sans Bold"/>
                <a:cs typeface="Canva Sans Bold"/>
                <a:sym typeface="Canva Sans Bold"/>
              </a:rPr>
              <a:t>Participación política y docentes:</a:t>
            </a:r>
          </a:p>
          <a:p>
            <a:pPr algn="ctr">
              <a:lnSpc>
                <a:spcPts val="4059"/>
              </a:lnSpc>
              <a:spcBef>
                <a:spcPct val="0"/>
              </a:spcBef>
            </a:pPr>
            <a:r>
              <a:rPr lang="en-US" b="true" sz="2899">
                <a:solidFill>
                  <a:srgbClr val="9A1C3D"/>
                </a:solidFill>
                <a:latin typeface="Canva Sans Bold"/>
                <a:ea typeface="Canva Sans Bold"/>
                <a:cs typeface="Canva Sans Bold"/>
                <a:sym typeface="Canva Sans Bold"/>
              </a:rPr>
              <a:t>¿qué está prohibido y qué sí se puede?</a:t>
            </a:r>
          </a:p>
        </p:txBody>
      </p:sp>
      <p:sp>
        <p:nvSpPr>
          <p:cNvPr name="TextBox 33" id="33"/>
          <p:cNvSpPr txBox="true"/>
          <p:nvPr/>
        </p:nvSpPr>
        <p:spPr>
          <a:xfrm rot="0">
            <a:off x="1198232" y="3515267"/>
            <a:ext cx="7253426" cy="1682115"/>
          </a:xfrm>
          <a:prstGeom prst="rect">
            <a:avLst/>
          </a:prstGeom>
        </p:spPr>
        <p:txBody>
          <a:bodyPr anchor="t" rtlCol="false" tIns="0" lIns="0" bIns="0" rIns="0">
            <a:spAutoFit/>
          </a:bodyPr>
          <a:lstStyle/>
          <a:p>
            <a:pPr algn="l">
              <a:lnSpc>
                <a:spcPts val="3359"/>
              </a:lnSpc>
            </a:pPr>
            <a:r>
              <a:rPr lang="en-US" sz="2399">
                <a:solidFill>
                  <a:srgbClr val="000000"/>
                </a:solidFill>
                <a:latin typeface="Poppins Light"/>
                <a:ea typeface="Poppins Light"/>
                <a:cs typeface="Poppins Light"/>
                <a:sym typeface="Poppins Light"/>
              </a:rPr>
              <a:t>❌ En el aula o en la institución</a:t>
            </a:r>
          </a:p>
          <a:p>
            <a:pPr algn="l">
              <a:lnSpc>
                <a:spcPts val="3359"/>
              </a:lnSpc>
            </a:pPr>
            <a:r>
              <a:rPr lang="en-US" sz="2399">
                <a:solidFill>
                  <a:srgbClr val="000000"/>
                </a:solidFill>
                <a:latin typeface="Poppins Light"/>
                <a:ea typeface="Poppins Light"/>
                <a:cs typeface="Poppins Light"/>
                <a:sym typeface="Poppins Light"/>
              </a:rPr>
              <a:t>(instalaciones educativas / espacios institucionales)</a:t>
            </a:r>
          </a:p>
          <a:p>
            <a:pPr algn="l">
              <a:lnSpc>
                <a:spcPts val="3359"/>
              </a:lnSpc>
              <a:spcBef>
                <a:spcPct val="0"/>
              </a:spcBef>
            </a:pPr>
          </a:p>
        </p:txBody>
      </p:sp>
      <p:sp>
        <p:nvSpPr>
          <p:cNvPr name="TextBox 34" id="34"/>
          <p:cNvSpPr txBox="true"/>
          <p:nvPr/>
        </p:nvSpPr>
        <p:spPr>
          <a:xfrm rot="0">
            <a:off x="8451658" y="3516629"/>
            <a:ext cx="7253426" cy="843915"/>
          </a:xfrm>
          <a:prstGeom prst="rect">
            <a:avLst/>
          </a:prstGeom>
        </p:spPr>
        <p:txBody>
          <a:bodyPr anchor="t" rtlCol="false" tIns="0" lIns="0" bIns="0" rIns="0">
            <a:spAutoFit/>
          </a:bodyPr>
          <a:lstStyle/>
          <a:p>
            <a:pPr algn="l">
              <a:lnSpc>
                <a:spcPts val="3359"/>
              </a:lnSpc>
            </a:pPr>
            <a:r>
              <a:rPr lang="en-US" sz="2399">
                <a:solidFill>
                  <a:srgbClr val="000000"/>
                </a:solidFill>
                <a:latin typeface="Poppins"/>
                <a:ea typeface="Poppins"/>
                <a:cs typeface="Poppins"/>
                <a:sym typeface="Poppins"/>
              </a:rPr>
              <a:t>❌</a:t>
            </a:r>
            <a:r>
              <a:rPr lang="en-US" sz="2399">
                <a:solidFill>
                  <a:srgbClr val="000000"/>
                </a:solidFill>
                <a:latin typeface="Poppins Light"/>
                <a:ea typeface="Poppins Light"/>
                <a:cs typeface="Poppins Light"/>
                <a:sym typeface="Poppins Light"/>
              </a:rPr>
              <a:t> En horario laboral</a:t>
            </a:r>
          </a:p>
          <a:p>
            <a:pPr algn="l">
              <a:lnSpc>
                <a:spcPts val="3359"/>
              </a:lnSpc>
              <a:spcBef>
                <a:spcPct val="0"/>
              </a:spcBef>
            </a:pPr>
            <a:r>
              <a:rPr lang="en-US" sz="2399">
                <a:solidFill>
                  <a:srgbClr val="000000"/>
                </a:solidFill>
                <a:latin typeface="Poppins Light"/>
                <a:ea typeface="Poppins Light"/>
                <a:cs typeface="Poppins Light"/>
                <a:sym typeface="Poppins Light"/>
              </a:rPr>
              <a:t>(clases, reuniones, comités, eventos oficiales)</a:t>
            </a:r>
          </a:p>
        </p:txBody>
      </p:sp>
      <p:sp>
        <p:nvSpPr>
          <p:cNvPr name="TextBox 35" id="35"/>
          <p:cNvSpPr txBox="true"/>
          <p:nvPr/>
        </p:nvSpPr>
        <p:spPr>
          <a:xfrm rot="0">
            <a:off x="1181932" y="4919645"/>
            <a:ext cx="7253426" cy="1263015"/>
          </a:xfrm>
          <a:prstGeom prst="rect">
            <a:avLst/>
          </a:prstGeom>
        </p:spPr>
        <p:txBody>
          <a:bodyPr anchor="t" rtlCol="false" tIns="0" lIns="0" bIns="0" rIns="0">
            <a:spAutoFit/>
          </a:bodyPr>
          <a:lstStyle/>
          <a:p>
            <a:pPr algn="l">
              <a:lnSpc>
                <a:spcPts val="3359"/>
              </a:lnSpc>
            </a:pPr>
            <a:r>
              <a:rPr lang="en-US" sz="2399">
                <a:solidFill>
                  <a:srgbClr val="000000"/>
                </a:solidFill>
                <a:latin typeface="Poppins Light"/>
                <a:ea typeface="Poppins Light"/>
                <a:cs typeface="Poppins Light"/>
                <a:sym typeface="Poppins Light"/>
              </a:rPr>
              <a:t>❌ Usando el cargo docente</a:t>
            </a:r>
          </a:p>
          <a:p>
            <a:pPr algn="l">
              <a:lnSpc>
                <a:spcPts val="3359"/>
              </a:lnSpc>
              <a:spcBef>
                <a:spcPct val="0"/>
              </a:spcBef>
            </a:pPr>
            <a:r>
              <a:rPr lang="en-US" sz="2399">
                <a:solidFill>
                  <a:srgbClr val="000000"/>
                </a:solidFill>
                <a:latin typeface="Poppins Light"/>
                <a:ea typeface="Poppins Light"/>
                <a:cs typeface="Poppins Light"/>
                <a:sym typeface="Poppins Light"/>
              </a:rPr>
              <a:t>para promover, presionar o distribuir propaganda</a:t>
            </a:r>
          </a:p>
        </p:txBody>
      </p:sp>
      <p:sp>
        <p:nvSpPr>
          <p:cNvPr name="TextBox 36" id="36"/>
          <p:cNvSpPr txBox="true"/>
          <p:nvPr/>
        </p:nvSpPr>
        <p:spPr>
          <a:xfrm rot="0">
            <a:off x="8435358" y="4893945"/>
            <a:ext cx="8413733" cy="1288716"/>
          </a:xfrm>
          <a:prstGeom prst="rect">
            <a:avLst/>
          </a:prstGeom>
        </p:spPr>
        <p:txBody>
          <a:bodyPr anchor="t" rtlCol="false" tIns="0" lIns="0" bIns="0" rIns="0">
            <a:spAutoFit/>
          </a:bodyPr>
          <a:lstStyle/>
          <a:p>
            <a:pPr algn="l">
              <a:lnSpc>
                <a:spcPts val="3396"/>
              </a:lnSpc>
            </a:pPr>
            <a:r>
              <a:rPr lang="en-US" sz="2425">
                <a:solidFill>
                  <a:srgbClr val="000000"/>
                </a:solidFill>
                <a:latin typeface="Poppins Light"/>
                <a:ea typeface="Poppins Light"/>
                <a:cs typeface="Poppins Light"/>
                <a:sym typeface="Poppins Light"/>
              </a:rPr>
              <a:t>❌ Con recursos públicos o canales institucionales</a:t>
            </a:r>
          </a:p>
          <a:p>
            <a:pPr algn="l">
              <a:lnSpc>
                <a:spcPts val="3396"/>
              </a:lnSpc>
              <a:spcBef>
                <a:spcPct val="0"/>
              </a:spcBef>
            </a:pPr>
            <a:r>
              <a:rPr lang="en-US" sz="2425">
                <a:solidFill>
                  <a:srgbClr val="000000"/>
                </a:solidFill>
                <a:latin typeface="Poppins Light"/>
                <a:ea typeface="Poppins Light"/>
                <a:cs typeface="Poppins Light"/>
                <a:sym typeface="Poppins Light"/>
              </a:rPr>
              <a:t>(impresoras, correo institucional, grupos oficiales, listas de estudiantes, comunicados del colegio)</a:t>
            </a:r>
          </a:p>
        </p:txBody>
      </p:sp>
      <p:sp>
        <p:nvSpPr>
          <p:cNvPr name="TextBox 37" id="37"/>
          <p:cNvSpPr txBox="true"/>
          <p:nvPr/>
        </p:nvSpPr>
        <p:spPr>
          <a:xfrm rot="0">
            <a:off x="2228172" y="6564071"/>
            <a:ext cx="12746224" cy="516891"/>
          </a:xfrm>
          <a:prstGeom prst="rect">
            <a:avLst/>
          </a:prstGeom>
        </p:spPr>
        <p:txBody>
          <a:bodyPr anchor="t" rtlCol="false" tIns="0" lIns="0" bIns="0" rIns="0">
            <a:spAutoFit/>
          </a:bodyPr>
          <a:lstStyle/>
          <a:p>
            <a:pPr algn="ctr">
              <a:lnSpc>
                <a:spcPts val="4059"/>
              </a:lnSpc>
              <a:spcBef>
                <a:spcPct val="0"/>
              </a:spcBef>
            </a:pPr>
            <a:r>
              <a:rPr lang="en-US" b="true" sz="2899">
                <a:solidFill>
                  <a:srgbClr val="9A1C3D"/>
                </a:solidFill>
                <a:latin typeface="Poppins Semi-Bold"/>
                <a:ea typeface="Poppins Semi-Bold"/>
                <a:cs typeface="Poppins Semi-Bold"/>
                <a:sym typeface="Poppins Semi-Bold"/>
              </a:rPr>
              <a:t>Sí se puede cuando se actúa como ciudadano particular:</a:t>
            </a:r>
          </a:p>
        </p:txBody>
      </p:sp>
      <p:sp>
        <p:nvSpPr>
          <p:cNvPr name="TextBox 38" id="38"/>
          <p:cNvSpPr txBox="true"/>
          <p:nvPr/>
        </p:nvSpPr>
        <p:spPr>
          <a:xfrm rot="0">
            <a:off x="1614193" y="7593449"/>
            <a:ext cx="5791948" cy="843915"/>
          </a:xfrm>
          <a:prstGeom prst="rect">
            <a:avLst/>
          </a:prstGeom>
        </p:spPr>
        <p:txBody>
          <a:bodyPr anchor="t" rtlCol="false" tIns="0" lIns="0" bIns="0" rIns="0">
            <a:spAutoFit/>
          </a:bodyPr>
          <a:lstStyle/>
          <a:p>
            <a:pPr algn="ctr">
              <a:lnSpc>
                <a:spcPts val="3359"/>
              </a:lnSpc>
            </a:pPr>
            <a:r>
              <a:rPr lang="en-US" sz="2399">
                <a:solidFill>
                  <a:srgbClr val="000000"/>
                </a:solidFill>
                <a:latin typeface="Poppins Light"/>
                <a:ea typeface="Poppins Light"/>
                <a:cs typeface="Poppins Light"/>
                <a:sym typeface="Poppins Light"/>
              </a:rPr>
              <a:t> Fuera del colegio y fuera del horario</a:t>
            </a:r>
          </a:p>
          <a:p>
            <a:pPr algn="ctr">
              <a:lnSpc>
                <a:spcPts val="3359"/>
              </a:lnSpc>
              <a:spcBef>
                <a:spcPct val="0"/>
              </a:spcBef>
            </a:pPr>
          </a:p>
        </p:txBody>
      </p:sp>
      <p:sp>
        <p:nvSpPr>
          <p:cNvPr name="TextBox 39" id="39"/>
          <p:cNvSpPr txBox="true"/>
          <p:nvPr/>
        </p:nvSpPr>
        <p:spPr>
          <a:xfrm rot="0">
            <a:off x="10354709" y="7499085"/>
            <a:ext cx="6524994" cy="1263015"/>
          </a:xfrm>
          <a:prstGeom prst="rect">
            <a:avLst/>
          </a:prstGeom>
        </p:spPr>
        <p:txBody>
          <a:bodyPr anchor="t" rtlCol="false" tIns="0" lIns="0" bIns="0" rIns="0">
            <a:spAutoFit/>
          </a:bodyPr>
          <a:lstStyle/>
          <a:p>
            <a:pPr algn="l">
              <a:lnSpc>
                <a:spcPts val="3359"/>
              </a:lnSpc>
            </a:pPr>
            <a:r>
              <a:rPr lang="en-US" sz="2399">
                <a:solidFill>
                  <a:srgbClr val="000000"/>
                </a:solidFill>
                <a:latin typeface="Poppins Light"/>
                <a:ea typeface="Poppins Light"/>
                <a:cs typeface="Poppins Light"/>
                <a:sym typeface="Poppins Light"/>
              </a:rPr>
              <a:t>Sin usar la condición de docente</a:t>
            </a:r>
          </a:p>
          <a:p>
            <a:pPr algn="l">
              <a:lnSpc>
                <a:spcPts val="3359"/>
              </a:lnSpc>
              <a:spcBef>
                <a:spcPct val="0"/>
              </a:spcBef>
            </a:pPr>
            <a:r>
              <a:rPr lang="en-US" sz="2399">
                <a:solidFill>
                  <a:srgbClr val="000000"/>
                </a:solidFill>
                <a:latin typeface="Poppins Light"/>
                <a:ea typeface="Poppins Light"/>
                <a:cs typeface="Poppins Light"/>
                <a:sym typeface="Poppins Light"/>
              </a:rPr>
              <a:t>(sin uniforme/carnet/cargos, ni hablar “en nombre de” la institución)</a:t>
            </a:r>
          </a:p>
        </p:txBody>
      </p:sp>
      <p:sp>
        <p:nvSpPr>
          <p:cNvPr name="TextBox 40" id="40"/>
          <p:cNvSpPr txBox="true"/>
          <p:nvPr/>
        </p:nvSpPr>
        <p:spPr>
          <a:xfrm rot="0">
            <a:off x="1761030" y="8441701"/>
            <a:ext cx="8744775" cy="843915"/>
          </a:xfrm>
          <a:prstGeom prst="rect">
            <a:avLst/>
          </a:prstGeom>
        </p:spPr>
        <p:txBody>
          <a:bodyPr anchor="t" rtlCol="false" tIns="0" lIns="0" bIns="0" rIns="0">
            <a:spAutoFit/>
          </a:bodyPr>
          <a:lstStyle/>
          <a:p>
            <a:pPr algn="l">
              <a:lnSpc>
                <a:spcPts val="3359"/>
              </a:lnSpc>
            </a:pPr>
            <a:r>
              <a:rPr lang="en-US" sz="2399">
                <a:solidFill>
                  <a:srgbClr val="000000"/>
                </a:solidFill>
                <a:latin typeface="Poppins Light"/>
                <a:ea typeface="Poppins Light"/>
                <a:cs typeface="Poppins Light"/>
                <a:sym typeface="Poppins Light"/>
              </a:rPr>
              <a:t>Sin involucrar estudiantes ni recursos institucionales</a:t>
            </a:r>
          </a:p>
          <a:p>
            <a:pPr algn="l">
              <a:lnSpc>
                <a:spcPts val="3359"/>
              </a:lnSpc>
              <a:spcBef>
                <a:spcPct val="0"/>
              </a:spcBef>
            </a:pPr>
            <a:r>
              <a:rPr lang="en-US" sz="2399">
                <a:solidFill>
                  <a:srgbClr val="000000"/>
                </a:solidFill>
                <a:latin typeface="Poppins Light"/>
                <a:ea typeface="Poppins Light"/>
                <a:cs typeface="Poppins Light"/>
                <a:sym typeface="Poppins Light"/>
              </a:rPr>
              <a:t>(ni actividades escolares, ni tareas, ni chats del curso)</a:t>
            </a:r>
          </a:p>
        </p:txBody>
      </p:sp>
      <p:sp>
        <p:nvSpPr>
          <p:cNvPr name="TextBox 41" id="41"/>
          <p:cNvSpPr txBox="true"/>
          <p:nvPr/>
        </p:nvSpPr>
        <p:spPr>
          <a:xfrm rot="0">
            <a:off x="5536726" y="9744621"/>
            <a:ext cx="8080479" cy="339725"/>
          </a:xfrm>
          <a:prstGeom prst="rect">
            <a:avLst/>
          </a:prstGeom>
        </p:spPr>
        <p:txBody>
          <a:bodyPr anchor="t" rtlCol="false" tIns="0" lIns="0" bIns="0" rIns="0">
            <a:spAutoFit/>
          </a:bodyPr>
          <a:lstStyle/>
          <a:p>
            <a:pPr algn="ctr">
              <a:lnSpc>
                <a:spcPts val="2799"/>
              </a:lnSpc>
              <a:spcBef>
                <a:spcPct val="0"/>
              </a:spcBef>
            </a:pPr>
            <a:r>
              <a:rPr lang="en-US" b="true" sz="1999" u="sng">
                <a:solidFill>
                  <a:srgbClr val="000000"/>
                </a:solidFill>
                <a:latin typeface="Canva Sans Bold"/>
                <a:ea typeface="Canva Sans Bold"/>
                <a:cs typeface="Canva Sans Bold"/>
                <a:sym typeface="Canva Sans Bold"/>
                <a:hlinkClick r:id="rId17" tooltip="http://https/taplink.cc/unsecoc.org"/>
              </a:rPr>
              <a:t>www.unsecoc.org     https://taplink.cc/unsecoc.org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546990" y="3209258"/>
            <a:ext cx="17194020" cy="4070985"/>
          </a:xfrm>
          <a:prstGeom prst="rect">
            <a:avLst/>
          </a:prstGeom>
        </p:spPr>
        <p:txBody>
          <a:bodyPr anchor="t" rtlCol="false" tIns="0" lIns="0" bIns="0" rIns="0">
            <a:spAutoFit/>
          </a:bodyPr>
          <a:lstStyle/>
          <a:p>
            <a:pPr algn="l">
              <a:lnSpc>
                <a:spcPts val="2940"/>
              </a:lnSpc>
              <a:spcBef>
                <a:spcPct val="0"/>
              </a:spcBef>
            </a:pPr>
            <a:r>
              <a:rPr lang="en-US" b="true" sz="2100">
                <a:solidFill>
                  <a:srgbClr val="000000"/>
                </a:solidFill>
                <a:latin typeface="Canva Sans Bold"/>
                <a:ea typeface="Canva Sans Bold"/>
                <a:cs typeface="Canva Sans Bold"/>
                <a:sym typeface="Canva Sans Bold"/>
              </a:rPr>
              <a:t>Resolución 018987 (17 sep 2025): </a:t>
            </a:r>
            <a:r>
              <a:rPr lang="en-US" sz="2100">
                <a:solidFill>
                  <a:srgbClr val="000000"/>
                </a:solidFill>
                <a:latin typeface="Canva Sans"/>
                <a:ea typeface="Canva Sans"/>
                <a:cs typeface="Canva Sans"/>
                <a:sym typeface="Canva Sans"/>
              </a:rPr>
              <a:t>define la convocatoria vigente y detalla reglas específicas, cronograma y costos del proceso actual.</a:t>
            </a:r>
          </a:p>
          <a:p>
            <a:pPr algn="l">
              <a:lnSpc>
                <a:spcPts val="2940"/>
              </a:lnSpc>
              <a:spcBef>
                <a:spcPct val="0"/>
              </a:spcBef>
            </a:pPr>
          </a:p>
          <a:p>
            <a:pPr algn="l">
              <a:lnSpc>
                <a:spcPts val="2940"/>
              </a:lnSpc>
              <a:spcBef>
                <a:spcPct val="0"/>
              </a:spcBef>
            </a:pPr>
            <a:r>
              <a:rPr lang="en-US" b="true" sz="2100">
                <a:solidFill>
                  <a:srgbClr val="000000"/>
                </a:solidFill>
                <a:latin typeface="Canva Sans Bold"/>
                <a:ea typeface="Canva Sans Bold"/>
                <a:cs typeface="Canva Sans Bold"/>
                <a:sym typeface="Canva Sans Bold"/>
              </a:rPr>
              <a:t>Decreto 0953 (1 sep 2025): </a:t>
            </a:r>
            <a:r>
              <a:rPr lang="en-US" sz="2100">
                <a:solidFill>
                  <a:srgbClr val="000000"/>
                </a:solidFill>
                <a:latin typeface="Canva Sans"/>
                <a:ea typeface="Canva Sans"/>
                <a:cs typeface="Canva Sans"/>
                <a:sym typeface="Canva Sans"/>
              </a:rPr>
              <a:t>establece lineamientos permanentes para el ascenso y la reubicación de docentes regidos por el 1278.</a:t>
            </a:r>
          </a:p>
          <a:p>
            <a:pPr algn="l">
              <a:lnSpc>
                <a:spcPts val="2940"/>
              </a:lnSpc>
              <a:spcBef>
                <a:spcPct val="0"/>
              </a:spcBef>
            </a:pPr>
          </a:p>
          <a:p>
            <a:pPr algn="l">
              <a:lnSpc>
                <a:spcPts val="2940"/>
              </a:lnSpc>
              <a:spcBef>
                <a:spcPct val="0"/>
              </a:spcBef>
            </a:pPr>
            <a:r>
              <a:rPr lang="en-US" b="true" sz="2100">
                <a:solidFill>
                  <a:srgbClr val="000000"/>
                </a:solidFill>
                <a:latin typeface="Canva Sans Bold"/>
                <a:ea typeface="Canva Sans Bold"/>
                <a:cs typeface="Canva Sans Bold"/>
                <a:sym typeface="Canva Sans Bold"/>
              </a:rPr>
              <a:t>Decreto 1075 de 2015:</a:t>
            </a:r>
            <a:r>
              <a:rPr lang="en-US" sz="2100">
                <a:solidFill>
                  <a:srgbClr val="000000"/>
                </a:solidFill>
                <a:latin typeface="Canva Sans"/>
                <a:ea typeface="Canva Sans"/>
                <a:cs typeface="Canva Sans"/>
                <a:sym typeface="Canva Sans"/>
              </a:rPr>
              <a:t> Decreto Único Reglamentario del sector Educación; recopila y organiza la normativa vigente.</a:t>
            </a:r>
          </a:p>
          <a:p>
            <a:pPr algn="l">
              <a:lnSpc>
                <a:spcPts val="2940"/>
              </a:lnSpc>
              <a:spcBef>
                <a:spcPct val="0"/>
              </a:spcBef>
            </a:pPr>
          </a:p>
          <a:p>
            <a:pPr algn="l">
              <a:lnSpc>
                <a:spcPts val="2940"/>
              </a:lnSpc>
              <a:spcBef>
                <a:spcPct val="0"/>
              </a:spcBef>
            </a:pPr>
            <a:r>
              <a:rPr lang="en-US" b="true" sz="2100">
                <a:solidFill>
                  <a:srgbClr val="000000"/>
                </a:solidFill>
                <a:latin typeface="Canva Sans Bold"/>
                <a:ea typeface="Canva Sans Bold"/>
                <a:cs typeface="Canva Sans Bold"/>
                <a:sym typeface="Canva Sans Bold"/>
              </a:rPr>
              <a:t>Decreto 1278 (19 jun 2002): </a:t>
            </a:r>
            <a:r>
              <a:rPr lang="en-US" sz="2100">
                <a:solidFill>
                  <a:srgbClr val="000000"/>
                </a:solidFill>
                <a:latin typeface="Canva Sans"/>
                <a:ea typeface="Canva Sans"/>
                <a:cs typeface="Canva Sans"/>
                <a:sym typeface="Canva Sans"/>
              </a:rPr>
              <a:t>Estatuto de Profesionalización Docente; regula la carrera docente y la evaluación continua, y sirve como base conceptual de las competencias pedagógicas evaluadas en la prueba escrita.</a:t>
            </a:r>
          </a:p>
          <a:p>
            <a:pPr algn="l">
              <a:lnSpc>
                <a:spcPts val="2940"/>
              </a:lnSpc>
              <a:spcBef>
                <a:spcPct val="0"/>
              </a:spcBef>
            </a:pPr>
          </a:p>
          <a:p>
            <a:pPr algn="l">
              <a:lnSpc>
                <a:spcPts val="2940"/>
              </a:lnSpc>
              <a:spcBef>
                <a:spcPct val="0"/>
              </a:spcBef>
            </a:pPr>
            <a:r>
              <a:rPr lang="en-US" b="true" sz="2100">
                <a:solidFill>
                  <a:srgbClr val="000000"/>
                </a:solidFill>
                <a:latin typeface="Canva Sans Bold"/>
                <a:ea typeface="Canva Sans Bold"/>
                <a:cs typeface="Canva Sans Bold"/>
                <a:sym typeface="Canva Sans Bold"/>
              </a:rPr>
              <a:t>Rúbricas ECDF (2015): </a:t>
            </a:r>
            <a:r>
              <a:rPr lang="en-US" sz="2100">
                <a:solidFill>
                  <a:srgbClr val="000000"/>
                </a:solidFill>
                <a:latin typeface="Canva Sans"/>
                <a:ea typeface="Canva Sans"/>
                <a:cs typeface="Canva Sans"/>
                <a:sym typeface="Canva Sans"/>
              </a:rPr>
              <a:t>instrumentos de evaluación diagnóstica y formativa (ECDF).</a:t>
            </a:r>
          </a:p>
          <a:p>
            <a:pPr algn="l">
              <a:lnSpc>
                <a:spcPts val="2940"/>
              </a:lnSpc>
              <a:spcBef>
                <a:spcPct val="0"/>
              </a:spcBef>
            </a:pPr>
          </a:p>
        </p:txBody>
      </p:sp>
      <p:sp>
        <p:nvSpPr>
          <p:cNvPr name="Freeform 9" id="9"/>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7083140" y="7528854"/>
            <a:ext cx="3393048" cy="3217040"/>
          </a:xfrm>
          <a:custGeom>
            <a:avLst/>
            <a:gdLst/>
            <a:ahLst/>
            <a:cxnLst/>
            <a:rect r="r" b="b" t="t" l="l"/>
            <a:pathLst>
              <a:path h="3217040" w="3393048">
                <a:moveTo>
                  <a:pt x="0" y="0"/>
                </a:moveTo>
                <a:lnTo>
                  <a:pt x="3393048" y="0"/>
                </a:lnTo>
                <a:lnTo>
                  <a:pt x="3393048" y="3217039"/>
                </a:lnTo>
                <a:lnTo>
                  <a:pt x="0" y="3217039"/>
                </a:lnTo>
                <a:lnTo>
                  <a:pt x="0" y="0"/>
                </a:lnTo>
                <a:close/>
              </a:path>
            </a:pathLst>
          </a:custGeom>
          <a:blipFill>
            <a:blip r:embed="rId6"/>
            <a:stretch>
              <a:fillRect l="0" t="0" r="0" b="0"/>
            </a:stretch>
          </a:blipFill>
        </p:spPr>
      </p:sp>
      <p:sp>
        <p:nvSpPr>
          <p:cNvPr name="TextBox 12" id="12"/>
          <p:cNvSpPr txBox="true"/>
          <p:nvPr/>
        </p:nvSpPr>
        <p:spPr>
          <a:xfrm rot="0">
            <a:off x="5643840" y="1361943"/>
            <a:ext cx="7000319" cy="984517"/>
          </a:xfrm>
          <a:prstGeom prst="rect">
            <a:avLst/>
          </a:prstGeom>
        </p:spPr>
        <p:txBody>
          <a:bodyPr anchor="t" rtlCol="false" tIns="0" lIns="0" bIns="0" rIns="0">
            <a:spAutoFit/>
          </a:bodyPr>
          <a:lstStyle/>
          <a:p>
            <a:pPr algn="ctr">
              <a:lnSpc>
                <a:spcPts val="3663"/>
              </a:lnSpc>
            </a:pPr>
            <a:r>
              <a:rPr lang="en-US" sz="3700">
                <a:solidFill>
                  <a:srgbClr val="000000"/>
                </a:solidFill>
                <a:latin typeface="Poppins Thin"/>
                <a:ea typeface="Poppins Thin"/>
                <a:cs typeface="Poppins Thin"/>
                <a:sym typeface="Poppins Thin"/>
              </a:rPr>
              <a:t>MARCO DE LA EVALUACIÓN</a:t>
            </a:r>
          </a:p>
          <a:p>
            <a:pPr algn="ctr">
              <a:lnSpc>
                <a:spcPts val="3663"/>
              </a:lnSpc>
            </a:pPr>
            <a:r>
              <a:rPr lang="en-US" sz="3700">
                <a:solidFill>
                  <a:srgbClr val="000000"/>
                </a:solidFill>
                <a:latin typeface="Poppins Thin"/>
                <a:ea typeface="Poppins Thin"/>
                <a:cs typeface="Poppins Thin"/>
                <a:sym typeface="Poppins Thin"/>
              </a:rPr>
              <a:t>DOCENTES 1278 AÑO 2025-2026</a:t>
            </a:r>
          </a:p>
        </p:txBody>
      </p:sp>
      <p:sp>
        <p:nvSpPr>
          <p:cNvPr name="Freeform 13" id="13"/>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037035" y="8433267"/>
            <a:ext cx="2439153" cy="2312627"/>
          </a:xfrm>
          <a:custGeom>
            <a:avLst/>
            <a:gdLst/>
            <a:ahLst/>
            <a:cxnLst/>
            <a:rect r="r" b="b" t="t" l="l"/>
            <a:pathLst>
              <a:path h="2312627" w="2439153">
                <a:moveTo>
                  <a:pt x="0" y="0"/>
                </a:moveTo>
                <a:lnTo>
                  <a:pt x="2439153" y="0"/>
                </a:lnTo>
                <a:lnTo>
                  <a:pt x="2439153" y="2312626"/>
                </a:lnTo>
                <a:lnTo>
                  <a:pt x="0" y="2312626"/>
                </a:lnTo>
                <a:lnTo>
                  <a:pt x="0" y="0"/>
                </a:lnTo>
                <a:close/>
              </a:path>
            </a:pathLst>
          </a:custGeom>
          <a:blipFill>
            <a:blip r:embed="rId2">
              <a:alphaModFix amt="40000"/>
            </a:blip>
            <a:stretch>
              <a:fillRect l="0" t="0" r="0" b="0"/>
            </a:stretch>
          </a:blipFill>
        </p:spPr>
      </p:sp>
      <p:sp>
        <p:nvSpPr>
          <p:cNvPr name="TextBox 9" id="9"/>
          <p:cNvSpPr txBox="true"/>
          <p:nvPr/>
        </p:nvSpPr>
        <p:spPr>
          <a:xfrm rot="0">
            <a:off x="3182789" y="3370344"/>
            <a:ext cx="13052558" cy="4615248"/>
          </a:xfrm>
          <a:prstGeom prst="rect">
            <a:avLst/>
          </a:prstGeom>
        </p:spPr>
        <p:txBody>
          <a:bodyPr anchor="t" rtlCol="false" tIns="0" lIns="0" bIns="0" rIns="0">
            <a:spAutoFit/>
          </a:bodyPr>
          <a:lstStyle/>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L</a:t>
            </a:r>
            <a:r>
              <a:rPr lang="en-US" sz="2664">
                <a:solidFill>
                  <a:srgbClr val="000000"/>
                </a:solidFill>
                <a:latin typeface="Poppins Light"/>
                <a:ea typeface="Poppins Light"/>
                <a:cs typeface="Poppins Light"/>
                <a:sym typeface="Poppins Light"/>
              </a:rPr>
              <a:t>ey 115 de 1.994 legislation educative</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Ley 715 del 2001</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Ley 1098 del 2006 Código de infancia y adolescencia responsabilidad</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Ley 1620 del 2013 Convivencia y sexualidad</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Decreto 1421 del 2017 Inclusion DUA / PIAR</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Guía 31 Evaluación DECRETO 1278 DEL 2002</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Guía 39 Emprendimiento, cultura</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Guía 49 Ruta pedagogica Convivencia a</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Manual de funciones 003842 del 18 marzo del 2022</a:t>
            </a:r>
          </a:p>
          <a:p>
            <a:pPr algn="l" marL="575215" indent="-287608" lvl="1">
              <a:lnSpc>
                <a:spcPts val="3729"/>
              </a:lnSpc>
              <a:buFont typeface="Arial"/>
              <a:buChar char="•"/>
            </a:pPr>
            <a:r>
              <a:rPr lang="en-US" sz="2664">
                <a:solidFill>
                  <a:srgbClr val="000000"/>
                </a:solidFill>
                <a:latin typeface="Poppins Light"/>
                <a:ea typeface="Poppins Light"/>
                <a:cs typeface="Poppins Light"/>
                <a:sym typeface="Poppins Light"/>
              </a:rPr>
              <a:t>Ley 2564 de enero año 2026 Violencia virtual prevención acción</a:t>
            </a:r>
          </a:p>
        </p:txBody>
      </p:sp>
      <p:sp>
        <p:nvSpPr>
          <p:cNvPr name="Freeform 10" id="10"/>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643840" y="1286660"/>
            <a:ext cx="7000319" cy="1037475"/>
          </a:xfrm>
          <a:prstGeom prst="rect">
            <a:avLst/>
          </a:prstGeom>
        </p:spPr>
        <p:txBody>
          <a:bodyPr anchor="t" rtlCol="false" tIns="0" lIns="0" bIns="0" rIns="0">
            <a:spAutoFit/>
          </a:bodyPr>
          <a:lstStyle/>
          <a:p>
            <a:pPr algn="ctr">
              <a:lnSpc>
                <a:spcPts val="3861"/>
              </a:lnSpc>
            </a:pPr>
            <a:r>
              <a:rPr lang="en-US" sz="3900">
                <a:solidFill>
                  <a:srgbClr val="000000"/>
                </a:solidFill>
                <a:latin typeface="Poppins Extra-Light"/>
                <a:ea typeface="Poppins Extra-Light"/>
                <a:cs typeface="Poppins Extra-Light"/>
                <a:sym typeface="Poppins Extra-Light"/>
              </a:rPr>
              <a:t>DOCUMENTOS LEGALES DE</a:t>
            </a:r>
          </a:p>
          <a:p>
            <a:pPr algn="ctr">
              <a:lnSpc>
                <a:spcPts val="3861"/>
              </a:lnSpc>
            </a:pPr>
            <a:r>
              <a:rPr lang="en-US" sz="3900">
                <a:solidFill>
                  <a:srgbClr val="000000"/>
                </a:solidFill>
                <a:latin typeface="Poppins Extra-Light"/>
                <a:ea typeface="Poppins Extra-Light"/>
                <a:cs typeface="Poppins Extra-Light"/>
                <a:sym typeface="Poppins Extra-Light"/>
              </a:rPr>
              <a:t>REFERENCIA</a:t>
            </a:r>
          </a:p>
        </p:txBody>
      </p:sp>
      <p:sp>
        <p:nvSpPr>
          <p:cNvPr name="Freeform 13" id="13"/>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4387681" y="3909621"/>
            <a:ext cx="28636146" cy="3099818"/>
          </a:xfrm>
          <a:prstGeom prst="rect">
            <a:avLst/>
          </a:prstGeom>
        </p:spPr>
        <p:txBody>
          <a:bodyPr anchor="t" rtlCol="false" tIns="0" lIns="0" bIns="0" rIns="0">
            <a:spAutoFit/>
          </a:bodyPr>
          <a:lstStyle/>
          <a:p>
            <a:pPr algn="l" marL="755108" indent="-377554" lvl="1">
              <a:lnSpc>
                <a:spcPts val="4896"/>
              </a:lnSpc>
              <a:buFont typeface="Arial"/>
              <a:buChar char="•"/>
            </a:pPr>
            <a:r>
              <a:rPr lang="en-US" sz="3497">
                <a:solidFill>
                  <a:srgbClr val="000000"/>
                </a:solidFill>
                <a:latin typeface="Poppins Light"/>
                <a:ea typeface="Poppins Light"/>
                <a:cs typeface="Poppins Light"/>
                <a:sym typeface="Poppins Light"/>
              </a:rPr>
              <a:t>Pr</a:t>
            </a:r>
            <a:r>
              <a:rPr lang="en-US" sz="3497">
                <a:solidFill>
                  <a:srgbClr val="000000"/>
                </a:solidFill>
                <a:latin typeface="Poppins Light"/>
                <a:ea typeface="Poppins Light"/>
                <a:cs typeface="Poppins Light"/>
                <a:sym typeface="Poppins Light"/>
              </a:rPr>
              <a:t>ueba Pedagógica.</a:t>
            </a:r>
          </a:p>
          <a:p>
            <a:pPr algn="l" marL="755108" indent="-377554" lvl="1">
              <a:lnSpc>
                <a:spcPts val="4896"/>
              </a:lnSpc>
              <a:buFont typeface="Arial"/>
              <a:buChar char="•"/>
            </a:pPr>
            <a:r>
              <a:rPr lang="en-US" sz="3497">
                <a:solidFill>
                  <a:srgbClr val="000000"/>
                </a:solidFill>
                <a:latin typeface="Poppins Light"/>
                <a:ea typeface="Poppins Light"/>
                <a:cs typeface="Poppins Light"/>
                <a:sym typeface="Poppins Light"/>
              </a:rPr>
              <a:t>Autoevaluación del desempeño.</a:t>
            </a:r>
          </a:p>
          <a:p>
            <a:pPr algn="l" marL="755108" indent="-377554" lvl="1">
              <a:lnSpc>
                <a:spcPts val="4896"/>
              </a:lnSpc>
              <a:buFont typeface="Arial"/>
              <a:buChar char="•"/>
            </a:pPr>
            <a:r>
              <a:rPr lang="en-US" sz="3497">
                <a:solidFill>
                  <a:srgbClr val="000000"/>
                </a:solidFill>
                <a:latin typeface="Poppins Light"/>
                <a:ea typeface="Poppins Light"/>
                <a:cs typeface="Poppins Light"/>
                <a:sym typeface="Poppins Light"/>
              </a:rPr>
              <a:t>Valoración de experiencia.</a:t>
            </a:r>
          </a:p>
          <a:p>
            <a:pPr algn="l" marL="755108" indent="-377554" lvl="1">
              <a:lnSpc>
                <a:spcPts val="4896"/>
              </a:lnSpc>
              <a:buFont typeface="Arial"/>
              <a:buChar char="•"/>
            </a:pPr>
            <a:r>
              <a:rPr lang="en-US" sz="3497">
                <a:solidFill>
                  <a:srgbClr val="000000"/>
                </a:solidFill>
                <a:latin typeface="Poppins Light"/>
                <a:ea typeface="Poppins Light"/>
                <a:cs typeface="Poppins Light"/>
                <a:sym typeface="Poppins Light"/>
              </a:rPr>
              <a:t>Valoración de zona de desempeño.</a:t>
            </a:r>
          </a:p>
          <a:p>
            <a:pPr algn="l" marL="755108" indent="-377554" lvl="1">
              <a:lnSpc>
                <a:spcPts val="4896"/>
              </a:lnSpc>
              <a:buFont typeface="Arial"/>
              <a:buChar char="•"/>
            </a:pPr>
            <a:r>
              <a:rPr lang="en-US" sz="3497">
                <a:solidFill>
                  <a:srgbClr val="000000"/>
                </a:solidFill>
                <a:latin typeface="Poppins Light"/>
                <a:ea typeface="Poppins Light"/>
                <a:cs typeface="Poppins Light"/>
                <a:sym typeface="Poppins Light"/>
              </a:rPr>
              <a:t>Valoración de movimientos en el escalafón docente.</a:t>
            </a:r>
          </a:p>
        </p:txBody>
      </p:sp>
      <p:sp>
        <p:nvSpPr>
          <p:cNvPr name="Freeform 9" id="9"/>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7083140" y="7528854"/>
            <a:ext cx="3393048" cy="3217040"/>
          </a:xfrm>
          <a:custGeom>
            <a:avLst/>
            <a:gdLst/>
            <a:ahLst/>
            <a:cxnLst/>
            <a:rect r="r" b="b" t="t" l="l"/>
            <a:pathLst>
              <a:path h="3217040" w="3393048">
                <a:moveTo>
                  <a:pt x="0" y="0"/>
                </a:moveTo>
                <a:lnTo>
                  <a:pt x="3393048" y="0"/>
                </a:lnTo>
                <a:lnTo>
                  <a:pt x="3393048" y="3217039"/>
                </a:lnTo>
                <a:lnTo>
                  <a:pt x="0" y="3217039"/>
                </a:lnTo>
                <a:lnTo>
                  <a:pt x="0" y="0"/>
                </a:lnTo>
                <a:close/>
              </a:path>
            </a:pathLst>
          </a:custGeom>
          <a:blipFill>
            <a:blip r:embed="rId6"/>
            <a:stretch>
              <a:fillRect l="0" t="0" r="0" b="0"/>
            </a:stretch>
          </a:blipFill>
        </p:spPr>
      </p:sp>
      <p:sp>
        <p:nvSpPr>
          <p:cNvPr name="TextBox 12" id="12"/>
          <p:cNvSpPr txBox="true"/>
          <p:nvPr/>
        </p:nvSpPr>
        <p:spPr>
          <a:xfrm rot="0">
            <a:off x="5643840" y="1286660"/>
            <a:ext cx="7000319" cy="1037475"/>
          </a:xfrm>
          <a:prstGeom prst="rect">
            <a:avLst/>
          </a:prstGeom>
        </p:spPr>
        <p:txBody>
          <a:bodyPr anchor="t" rtlCol="false" tIns="0" lIns="0" bIns="0" rIns="0">
            <a:spAutoFit/>
          </a:bodyPr>
          <a:lstStyle/>
          <a:p>
            <a:pPr algn="ctr">
              <a:lnSpc>
                <a:spcPts val="3861"/>
              </a:lnSpc>
            </a:pPr>
            <a:r>
              <a:rPr lang="en-US" sz="3900">
                <a:solidFill>
                  <a:srgbClr val="000000"/>
                </a:solidFill>
                <a:latin typeface="Poppins Extra-Light"/>
                <a:ea typeface="Poppins Extra-Light"/>
                <a:cs typeface="Poppins Extra-Light"/>
                <a:sym typeface="Poppins Extra-Light"/>
              </a:rPr>
              <a:t>INSTRUMENTOS DE EVALUACIÓN</a:t>
            </a:r>
          </a:p>
        </p:txBody>
      </p:sp>
      <p:sp>
        <p:nvSpPr>
          <p:cNvPr name="Freeform 13" id="13"/>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7083140" y="7528854"/>
            <a:ext cx="3393048" cy="3217040"/>
          </a:xfrm>
          <a:custGeom>
            <a:avLst/>
            <a:gdLst/>
            <a:ahLst/>
            <a:cxnLst/>
            <a:rect r="r" b="b" t="t" l="l"/>
            <a:pathLst>
              <a:path h="3217040" w="3393048">
                <a:moveTo>
                  <a:pt x="0" y="0"/>
                </a:moveTo>
                <a:lnTo>
                  <a:pt x="3393048" y="0"/>
                </a:lnTo>
                <a:lnTo>
                  <a:pt x="3393048" y="3217039"/>
                </a:lnTo>
                <a:lnTo>
                  <a:pt x="0" y="3217039"/>
                </a:lnTo>
                <a:lnTo>
                  <a:pt x="0" y="0"/>
                </a:lnTo>
                <a:close/>
              </a:path>
            </a:pathLst>
          </a:custGeom>
          <a:blipFill>
            <a:blip r:embed="rId6"/>
            <a:stretch>
              <a:fillRect l="0" t="0" r="0" b="0"/>
            </a:stretch>
          </a:blipFill>
        </p:spPr>
      </p:sp>
      <p:sp>
        <p:nvSpPr>
          <p:cNvPr name="TextBox 11" id="11"/>
          <p:cNvSpPr txBox="true"/>
          <p:nvPr/>
        </p:nvSpPr>
        <p:spPr>
          <a:xfrm rot="0">
            <a:off x="5693790" y="1690719"/>
            <a:ext cx="7000319" cy="551700"/>
          </a:xfrm>
          <a:prstGeom prst="rect">
            <a:avLst/>
          </a:prstGeom>
        </p:spPr>
        <p:txBody>
          <a:bodyPr anchor="t" rtlCol="false" tIns="0" lIns="0" bIns="0" rIns="0">
            <a:spAutoFit/>
          </a:bodyPr>
          <a:lstStyle/>
          <a:p>
            <a:pPr algn="ctr">
              <a:lnSpc>
                <a:spcPts val="3861"/>
              </a:lnSpc>
            </a:pPr>
            <a:r>
              <a:rPr lang="en-US" sz="3900">
                <a:solidFill>
                  <a:srgbClr val="000000"/>
                </a:solidFill>
                <a:latin typeface="Poppins Extra-Light"/>
                <a:ea typeface="Poppins Extra-Light"/>
                <a:cs typeface="Poppins Extra-Light"/>
                <a:sym typeface="Poppins Extra-Light"/>
              </a:rPr>
              <a:t>PRUEBA PEDAGÓGICA</a:t>
            </a:r>
          </a:p>
        </p:txBody>
      </p:sp>
      <p:sp>
        <p:nvSpPr>
          <p:cNvPr name="Freeform 12" id="12"/>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3573436" y="5377673"/>
            <a:ext cx="11733363" cy="1045740"/>
            <a:chOff x="0" y="0"/>
            <a:chExt cx="3776668" cy="336597"/>
          </a:xfrm>
        </p:grpSpPr>
        <p:sp>
          <p:nvSpPr>
            <p:cNvPr name="Freeform 17" id="17"/>
            <p:cNvSpPr/>
            <p:nvPr/>
          </p:nvSpPr>
          <p:spPr>
            <a:xfrm flipH="false" flipV="false" rot="0">
              <a:off x="0" y="0"/>
              <a:ext cx="3776668" cy="336597"/>
            </a:xfrm>
            <a:custGeom>
              <a:avLst/>
              <a:gdLst/>
              <a:ahLst/>
              <a:cxnLst/>
              <a:rect r="r" b="b" t="t" l="l"/>
              <a:pathLst>
                <a:path h="336597" w="3776668">
                  <a:moveTo>
                    <a:pt x="33651" y="0"/>
                  </a:moveTo>
                  <a:lnTo>
                    <a:pt x="3743017" y="0"/>
                  </a:lnTo>
                  <a:cubicBezTo>
                    <a:pt x="3751942" y="0"/>
                    <a:pt x="3760501" y="3545"/>
                    <a:pt x="3766812" y="9856"/>
                  </a:cubicBezTo>
                  <a:cubicBezTo>
                    <a:pt x="3773122" y="16167"/>
                    <a:pt x="3776668" y="24726"/>
                    <a:pt x="3776668" y="33651"/>
                  </a:cubicBezTo>
                  <a:lnTo>
                    <a:pt x="3776668" y="302946"/>
                  </a:lnTo>
                  <a:cubicBezTo>
                    <a:pt x="3776668" y="321531"/>
                    <a:pt x="3761602" y="336597"/>
                    <a:pt x="3743017" y="336597"/>
                  </a:cubicBezTo>
                  <a:lnTo>
                    <a:pt x="33651" y="336597"/>
                  </a:lnTo>
                  <a:cubicBezTo>
                    <a:pt x="15066" y="336597"/>
                    <a:pt x="0" y="321531"/>
                    <a:pt x="0" y="302946"/>
                  </a:cubicBezTo>
                  <a:lnTo>
                    <a:pt x="0" y="33651"/>
                  </a:lnTo>
                  <a:cubicBezTo>
                    <a:pt x="0" y="15066"/>
                    <a:pt x="15066" y="0"/>
                    <a:pt x="33651" y="0"/>
                  </a:cubicBezTo>
                  <a:close/>
                </a:path>
              </a:pathLst>
            </a:custGeom>
            <a:solidFill>
              <a:srgbClr val="F5E5C4"/>
            </a:solidFill>
            <a:ln cap="rnd">
              <a:noFill/>
              <a:prstDash val="lgDash"/>
              <a:round/>
            </a:ln>
          </p:spPr>
        </p:sp>
        <p:sp>
          <p:nvSpPr>
            <p:cNvPr name="TextBox 18" id="18"/>
            <p:cNvSpPr txBox="true"/>
            <p:nvPr/>
          </p:nvSpPr>
          <p:spPr>
            <a:xfrm>
              <a:off x="0" y="-38100"/>
              <a:ext cx="3776668" cy="374697"/>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3925899" y="5515969"/>
            <a:ext cx="11768921" cy="1797185"/>
          </a:xfrm>
          <a:prstGeom prst="rect">
            <a:avLst/>
          </a:prstGeom>
        </p:spPr>
        <p:txBody>
          <a:bodyPr anchor="t" rtlCol="false" tIns="0" lIns="0" bIns="0" rIns="0">
            <a:spAutoFit/>
          </a:bodyPr>
          <a:lstStyle/>
          <a:p>
            <a:pPr algn="l">
              <a:lnSpc>
                <a:spcPts val="4407"/>
              </a:lnSpc>
            </a:pPr>
            <a:r>
              <a:rPr lang="en-US" sz="3148">
                <a:solidFill>
                  <a:srgbClr val="000000"/>
                </a:solidFill>
                <a:latin typeface="Poppins Light"/>
                <a:ea typeface="Poppins Light"/>
                <a:cs typeface="Poppins Light"/>
                <a:sym typeface="Poppins Light"/>
              </a:rPr>
              <a:t>0,00 a 45,00 puntos. 45,00 significa el mejor desempeño.</a:t>
            </a:r>
          </a:p>
          <a:p>
            <a:pPr algn="l">
              <a:lnSpc>
                <a:spcPts val="3277"/>
              </a:lnSpc>
            </a:pPr>
          </a:p>
          <a:p>
            <a:pPr algn="l">
              <a:lnSpc>
                <a:spcPts val="3277"/>
              </a:lnSpc>
            </a:pPr>
          </a:p>
          <a:p>
            <a:pPr algn="l">
              <a:lnSpc>
                <a:spcPts val="3277"/>
              </a:lnSpc>
            </a:pPr>
          </a:p>
        </p:txBody>
      </p:sp>
      <p:grpSp>
        <p:nvGrpSpPr>
          <p:cNvPr name="Group 20" id="20"/>
          <p:cNvGrpSpPr/>
          <p:nvPr/>
        </p:nvGrpSpPr>
        <p:grpSpPr>
          <a:xfrm rot="0">
            <a:off x="3573436" y="3564729"/>
            <a:ext cx="11737092" cy="880284"/>
            <a:chOff x="0" y="0"/>
            <a:chExt cx="3777868" cy="283341"/>
          </a:xfrm>
        </p:grpSpPr>
        <p:sp>
          <p:nvSpPr>
            <p:cNvPr name="Freeform 21" id="21"/>
            <p:cNvSpPr/>
            <p:nvPr/>
          </p:nvSpPr>
          <p:spPr>
            <a:xfrm flipH="false" flipV="false" rot="0">
              <a:off x="0" y="0"/>
              <a:ext cx="3777868" cy="283341"/>
            </a:xfrm>
            <a:custGeom>
              <a:avLst/>
              <a:gdLst/>
              <a:ahLst/>
              <a:cxnLst/>
              <a:rect r="r" b="b" t="t" l="l"/>
              <a:pathLst>
                <a:path h="283341" w="3777868">
                  <a:moveTo>
                    <a:pt x="33640" y="0"/>
                  </a:moveTo>
                  <a:lnTo>
                    <a:pt x="3744228" y="0"/>
                  </a:lnTo>
                  <a:cubicBezTo>
                    <a:pt x="3762807" y="0"/>
                    <a:pt x="3777868" y="15061"/>
                    <a:pt x="3777868" y="33640"/>
                  </a:cubicBezTo>
                  <a:lnTo>
                    <a:pt x="3777868" y="249701"/>
                  </a:lnTo>
                  <a:cubicBezTo>
                    <a:pt x="3777868" y="268280"/>
                    <a:pt x="3762807" y="283341"/>
                    <a:pt x="3744228" y="283341"/>
                  </a:cubicBezTo>
                  <a:lnTo>
                    <a:pt x="33640" y="283341"/>
                  </a:lnTo>
                  <a:cubicBezTo>
                    <a:pt x="15061" y="283341"/>
                    <a:pt x="0" y="268280"/>
                    <a:pt x="0" y="249701"/>
                  </a:cubicBezTo>
                  <a:lnTo>
                    <a:pt x="0" y="33640"/>
                  </a:lnTo>
                  <a:cubicBezTo>
                    <a:pt x="0" y="15061"/>
                    <a:pt x="15061" y="0"/>
                    <a:pt x="33640" y="0"/>
                  </a:cubicBezTo>
                  <a:close/>
                </a:path>
              </a:pathLst>
            </a:custGeom>
            <a:solidFill>
              <a:srgbClr val="F5E5C4"/>
            </a:solidFill>
            <a:ln cap="rnd">
              <a:noFill/>
              <a:prstDash val="lgDash"/>
              <a:round/>
            </a:ln>
          </p:spPr>
        </p:sp>
        <p:sp>
          <p:nvSpPr>
            <p:cNvPr name="TextBox 22" id="22"/>
            <p:cNvSpPr txBox="true"/>
            <p:nvPr/>
          </p:nvSpPr>
          <p:spPr>
            <a:xfrm>
              <a:off x="0" y="-38100"/>
              <a:ext cx="3777868" cy="321441"/>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3925899" y="3705754"/>
            <a:ext cx="12183046" cy="592519"/>
          </a:xfrm>
          <a:prstGeom prst="rect">
            <a:avLst/>
          </a:prstGeom>
        </p:spPr>
        <p:txBody>
          <a:bodyPr anchor="t" rtlCol="false" tIns="0" lIns="0" bIns="0" rIns="0">
            <a:spAutoFit/>
          </a:bodyPr>
          <a:lstStyle/>
          <a:p>
            <a:pPr algn="l">
              <a:lnSpc>
                <a:spcPts val="4616"/>
              </a:lnSpc>
            </a:pPr>
            <a:r>
              <a:rPr lang="en-US" sz="3297">
                <a:solidFill>
                  <a:srgbClr val="000000"/>
                </a:solidFill>
                <a:latin typeface="Poppins Light"/>
                <a:ea typeface="Poppins Light"/>
                <a:cs typeface="Poppins Light"/>
                <a:sym typeface="Poppins Light"/>
              </a:rPr>
              <a:t>La prueba se califica igual para todos los cargos de: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7083140" y="7528854"/>
            <a:ext cx="3393048" cy="3217040"/>
          </a:xfrm>
          <a:custGeom>
            <a:avLst/>
            <a:gdLst/>
            <a:ahLst/>
            <a:cxnLst/>
            <a:rect r="r" b="b" t="t" l="l"/>
            <a:pathLst>
              <a:path h="3217040" w="3393048">
                <a:moveTo>
                  <a:pt x="0" y="0"/>
                </a:moveTo>
                <a:lnTo>
                  <a:pt x="3393048" y="0"/>
                </a:lnTo>
                <a:lnTo>
                  <a:pt x="3393048" y="3217039"/>
                </a:lnTo>
                <a:lnTo>
                  <a:pt x="0" y="3217039"/>
                </a:lnTo>
                <a:lnTo>
                  <a:pt x="0" y="0"/>
                </a:lnTo>
                <a:close/>
              </a:path>
            </a:pathLst>
          </a:custGeom>
          <a:blipFill>
            <a:blip r:embed="rId6"/>
            <a:stretch>
              <a:fillRect l="0" t="0" r="0" b="0"/>
            </a:stretch>
          </a:blipFill>
        </p:spPr>
      </p:sp>
      <p:sp>
        <p:nvSpPr>
          <p:cNvPr name="TextBox 11" id="11"/>
          <p:cNvSpPr txBox="true"/>
          <p:nvPr/>
        </p:nvSpPr>
        <p:spPr>
          <a:xfrm rot="0">
            <a:off x="4452813" y="1704230"/>
            <a:ext cx="9382374" cy="481216"/>
          </a:xfrm>
          <a:prstGeom prst="rect">
            <a:avLst/>
          </a:prstGeom>
        </p:spPr>
        <p:txBody>
          <a:bodyPr anchor="t" rtlCol="false" tIns="0" lIns="0" bIns="0" rIns="0">
            <a:spAutoFit/>
          </a:bodyPr>
          <a:lstStyle/>
          <a:p>
            <a:pPr algn="ctr">
              <a:lnSpc>
                <a:spcPts val="3366"/>
              </a:lnSpc>
            </a:pPr>
            <a:r>
              <a:rPr lang="en-US" sz="3400">
                <a:solidFill>
                  <a:srgbClr val="000000"/>
                </a:solidFill>
                <a:latin typeface="Poppins Extra-Light"/>
                <a:ea typeface="Poppins Extra-Light"/>
                <a:cs typeface="Poppins Extra-Light"/>
                <a:sym typeface="Poppins Extra-Light"/>
              </a:rPr>
              <a:t>AUTOEVALUACIÓN DEL DESEMPEÑO</a:t>
            </a:r>
          </a:p>
        </p:txBody>
      </p:sp>
      <p:sp>
        <p:nvSpPr>
          <p:cNvPr name="Freeform 12" id="12"/>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3573436" y="5377673"/>
            <a:ext cx="11733363" cy="1045740"/>
            <a:chOff x="0" y="0"/>
            <a:chExt cx="3776668" cy="336597"/>
          </a:xfrm>
        </p:grpSpPr>
        <p:sp>
          <p:nvSpPr>
            <p:cNvPr name="Freeform 17" id="17"/>
            <p:cNvSpPr/>
            <p:nvPr/>
          </p:nvSpPr>
          <p:spPr>
            <a:xfrm flipH="false" flipV="false" rot="0">
              <a:off x="0" y="0"/>
              <a:ext cx="3776668" cy="336597"/>
            </a:xfrm>
            <a:custGeom>
              <a:avLst/>
              <a:gdLst/>
              <a:ahLst/>
              <a:cxnLst/>
              <a:rect r="r" b="b" t="t" l="l"/>
              <a:pathLst>
                <a:path h="336597" w="3776668">
                  <a:moveTo>
                    <a:pt x="33651" y="0"/>
                  </a:moveTo>
                  <a:lnTo>
                    <a:pt x="3743017" y="0"/>
                  </a:lnTo>
                  <a:cubicBezTo>
                    <a:pt x="3751942" y="0"/>
                    <a:pt x="3760501" y="3545"/>
                    <a:pt x="3766812" y="9856"/>
                  </a:cubicBezTo>
                  <a:cubicBezTo>
                    <a:pt x="3773122" y="16167"/>
                    <a:pt x="3776668" y="24726"/>
                    <a:pt x="3776668" y="33651"/>
                  </a:cubicBezTo>
                  <a:lnTo>
                    <a:pt x="3776668" y="302946"/>
                  </a:lnTo>
                  <a:cubicBezTo>
                    <a:pt x="3776668" y="321531"/>
                    <a:pt x="3761602" y="336597"/>
                    <a:pt x="3743017" y="336597"/>
                  </a:cubicBezTo>
                  <a:lnTo>
                    <a:pt x="33651" y="336597"/>
                  </a:lnTo>
                  <a:cubicBezTo>
                    <a:pt x="15066" y="336597"/>
                    <a:pt x="0" y="321531"/>
                    <a:pt x="0" y="302946"/>
                  </a:cubicBezTo>
                  <a:lnTo>
                    <a:pt x="0" y="33651"/>
                  </a:lnTo>
                  <a:cubicBezTo>
                    <a:pt x="0" y="15066"/>
                    <a:pt x="15066" y="0"/>
                    <a:pt x="33651" y="0"/>
                  </a:cubicBezTo>
                  <a:close/>
                </a:path>
              </a:pathLst>
            </a:custGeom>
            <a:solidFill>
              <a:srgbClr val="F5E5C4"/>
            </a:solidFill>
            <a:ln cap="rnd">
              <a:noFill/>
              <a:prstDash val="lgDash"/>
              <a:round/>
            </a:ln>
          </p:spPr>
        </p:sp>
        <p:sp>
          <p:nvSpPr>
            <p:cNvPr name="TextBox 18" id="18"/>
            <p:cNvSpPr txBox="true"/>
            <p:nvPr/>
          </p:nvSpPr>
          <p:spPr>
            <a:xfrm>
              <a:off x="0" y="-38100"/>
              <a:ext cx="3776668" cy="374697"/>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3925899" y="5515969"/>
            <a:ext cx="11768921" cy="1797185"/>
          </a:xfrm>
          <a:prstGeom prst="rect">
            <a:avLst/>
          </a:prstGeom>
        </p:spPr>
        <p:txBody>
          <a:bodyPr anchor="t" rtlCol="false" tIns="0" lIns="0" bIns="0" rIns="0">
            <a:spAutoFit/>
          </a:bodyPr>
          <a:lstStyle/>
          <a:p>
            <a:pPr algn="l">
              <a:lnSpc>
                <a:spcPts val="4407"/>
              </a:lnSpc>
            </a:pPr>
            <a:r>
              <a:rPr lang="en-US" sz="3148">
                <a:solidFill>
                  <a:srgbClr val="000000"/>
                </a:solidFill>
                <a:latin typeface="Poppins Light"/>
                <a:ea typeface="Poppins Light"/>
                <a:cs typeface="Poppins Light"/>
                <a:sym typeface="Poppins Light"/>
              </a:rPr>
              <a:t>0,00 a 5,00 puntos. 5,00 significa el máximo puntaje.</a:t>
            </a:r>
          </a:p>
          <a:p>
            <a:pPr algn="l">
              <a:lnSpc>
                <a:spcPts val="3277"/>
              </a:lnSpc>
            </a:pPr>
          </a:p>
          <a:p>
            <a:pPr algn="l">
              <a:lnSpc>
                <a:spcPts val="3277"/>
              </a:lnSpc>
            </a:pPr>
          </a:p>
          <a:p>
            <a:pPr algn="l">
              <a:lnSpc>
                <a:spcPts val="3277"/>
              </a:lnSpc>
            </a:pPr>
          </a:p>
        </p:txBody>
      </p:sp>
      <p:grpSp>
        <p:nvGrpSpPr>
          <p:cNvPr name="Group 20" id="20"/>
          <p:cNvGrpSpPr/>
          <p:nvPr/>
        </p:nvGrpSpPr>
        <p:grpSpPr>
          <a:xfrm rot="0">
            <a:off x="3573436" y="3564729"/>
            <a:ext cx="11737092" cy="1541549"/>
            <a:chOff x="0" y="0"/>
            <a:chExt cx="3777868" cy="496185"/>
          </a:xfrm>
        </p:grpSpPr>
        <p:sp>
          <p:nvSpPr>
            <p:cNvPr name="Freeform 21" id="21"/>
            <p:cNvSpPr/>
            <p:nvPr/>
          </p:nvSpPr>
          <p:spPr>
            <a:xfrm flipH="false" flipV="false" rot="0">
              <a:off x="0" y="0"/>
              <a:ext cx="3777868" cy="496185"/>
            </a:xfrm>
            <a:custGeom>
              <a:avLst/>
              <a:gdLst/>
              <a:ahLst/>
              <a:cxnLst/>
              <a:rect r="r" b="b" t="t" l="l"/>
              <a:pathLst>
                <a:path h="496185" w="3777868">
                  <a:moveTo>
                    <a:pt x="33640" y="0"/>
                  </a:moveTo>
                  <a:lnTo>
                    <a:pt x="3744228" y="0"/>
                  </a:lnTo>
                  <a:cubicBezTo>
                    <a:pt x="3762807" y="0"/>
                    <a:pt x="3777868" y="15061"/>
                    <a:pt x="3777868" y="33640"/>
                  </a:cubicBezTo>
                  <a:lnTo>
                    <a:pt x="3777868" y="462545"/>
                  </a:lnTo>
                  <a:cubicBezTo>
                    <a:pt x="3777868" y="481124"/>
                    <a:pt x="3762807" y="496185"/>
                    <a:pt x="3744228" y="496185"/>
                  </a:cubicBezTo>
                  <a:lnTo>
                    <a:pt x="33640" y="496185"/>
                  </a:lnTo>
                  <a:cubicBezTo>
                    <a:pt x="15061" y="496185"/>
                    <a:pt x="0" y="481124"/>
                    <a:pt x="0" y="462545"/>
                  </a:cubicBezTo>
                  <a:lnTo>
                    <a:pt x="0" y="33640"/>
                  </a:lnTo>
                  <a:cubicBezTo>
                    <a:pt x="0" y="15061"/>
                    <a:pt x="15061" y="0"/>
                    <a:pt x="33640" y="0"/>
                  </a:cubicBezTo>
                  <a:close/>
                </a:path>
              </a:pathLst>
            </a:custGeom>
            <a:solidFill>
              <a:srgbClr val="F5E5C4"/>
            </a:solidFill>
            <a:ln cap="rnd">
              <a:noFill/>
              <a:prstDash val="lgDash"/>
              <a:round/>
            </a:ln>
          </p:spPr>
        </p:sp>
        <p:sp>
          <p:nvSpPr>
            <p:cNvPr name="TextBox 22" id="22"/>
            <p:cNvSpPr txBox="true"/>
            <p:nvPr/>
          </p:nvSpPr>
          <p:spPr>
            <a:xfrm>
              <a:off x="0" y="-38100"/>
              <a:ext cx="3777868" cy="534285"/>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3925899" y="3705754"/>
            <a:ext cx="11194935" cy="1102424"/>
          </a:xfrm>
          <a:prstGeom prst="rect">
            <a:avLst/>
          </a:prstGeom>
        </p:spPr>
        <p:txBody>
          <a:bodyPr anchor="t" rtlCol="false" tIns="0" lIns="0" bIns="0" rIns="0">
            <a:spAutoFit/>
          </a:bodyPr>
          <a:lstStyle/>
          <a:p>
            <a:pPr algn="l">
              <a:lnSpc>
                <a:spcPts val="4336"/>
              </a:lnSpc>
            </a:pPr>
            <a:r>
              <a:rPr lang="en-US" sz="3097">
                <a:solidFill>
                  <a:srgbClr val="000000"/>
                </a:solidFill>
                <a:latin typeface="Poppins Light"/>
                <a:ea typeface="Poppins Light"/>
                <a:cs typeface="Poppins Light"/>
                <a:sym typeface="Poppins Light"/>
              </a:rPr>
              <a:t>La calificación de este instrumento, independientemente del cargo o nivel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3596832" y="3892173"/>
            <a:ext cx="11094336" cy="1854081"/>
          </a:xfrm>
          <a:custGeom>
            <a:avLst/>
            <a:gdLst/>
            <a:ahLst/>
            <a:cxnLst/>
            <a:rect r="r" b="b" t="t" l="l"/>
            <a:pathLst>
              <a:path h="1854081" w="11094336">
                <a:moveTo>
                  <a:pt x="0" y="0"/>
                </a:moveTo>
                <a:lnTo>
                  <a:pt x="11094336" y="0"/>
                </a:lnTo>
                <a:lnTo>
                  <a:pt x="11094336" y="1854081"/>
                </a:lnTo>
                <a:lnTo>
                  <a:pt x="0" y="1854081"/>
                </a:lnTo>
                <a:lnTo>
                  <a:pt x="0" y="0"/>
                </a:lnTo>
                <a:close/>
              </a:path>
            </a:pathLst>
          </a:custGeom>
          <a:blipFill>
            <a:blip r:embed="rId14"/>
            <a:stretch>
              <a:fillRect l="0" t="0" r="0" b="0"/>
            </a:stretch>
          </a:blipFill>
        </p:spPr>
      </p:sp>
      <p:sp>
        <p:nvSpPr>
          <p:cNvPr name="TextBox 15" id="15"/>
          <p:cNvSpPr txBox="true"/>
          <p:nvPr/>
        </p:nvSpPr>
        <p:spPr>
          <a:xfrm rot="0">
            <a:off x="4452813" y="1704230"/>
            <a:ext cx="9382374" cy="481216"/>
          </a:xfrm>
          <a:prstGeom prst="rect">
            <a:avLst/>
          </a:prstGeom>
        </p:spPr>
        <p:txBody>
          <a:bodyPr anchor="t" rtlCol="false" tIns="0" lIns="0" bIns="0" rIns="0">
            <a:spAutoFit/>
          </a:bodyPr>
          <a:lstStyle/>
          <a:p>
            <a:pPr algn="ctr">
              <a:lnSpc>
                <a:spcPts val="3366"/>
              </a:lnSpc>
            </a:pPr>
            <a:r>
              <a:rPr lang="en-US" sz="3400">
                <a:solidFill>
                  <a:srgbClr val="000000"/>
                </a:solidFill>
                <a:latin typeface="Poppins Extra-Light"/>
                <a:ea typeface="Poppins Extra-Light"/>
                <a:cs typeface="Poppins Extra-Light"/>
                <a:sym typeface="Poppins Extra-Light"/>
              </a:rPr>
              <a:t>VALORACIÓN DE EXPERIENCIA</a:t>
            </a:r>
          </a:p>
        </p:txBody>
      </p:sp>
      <p:grpSp>
        <p:nvGrpSpPr>
          <p:cNvPr name="Group 16" id="16"/>
          <p:cNvGrpSpPr/>
          <p:nvPr/>
        </p:nvGrpSpPr>
        <p:grpSpPr>
          <a:xfrm rot="0">
            <a:off x="3427332" y="5867350"/>
            <a:ext cx="11738137" cy="4108279"/>
            <a:chOff x="0" y="0"/>
            <a:chExt cx="3778205" cy="1322349"/>
          </a:xfrm>
        </p:grpSpPr>
        <p:sp>
          <p:nvSpPr>
            <p:cNvPr name="Freeform 17" id="17"/>
            <p:cNvSpPr/>
            <p:nvPr/>
          </p:nvSpPr>
          <p:spPr>
            <a:xfrm flipH="false" flipV="false" rot="0">
              <a:off x="0" y="0"/>
              <a:ext cx="3778205" cy="1322349"/>
            </a:xfrm>
            <a:custGeom>
              <a:avLst/>
              <a:gdLst/>
              <a:ahLst/>
              <a:cxnLst/>
              <a:rect r="r" b="b" t="t" l="l"/>
              <a:pathLst>
                <a:path h="1322349" w="3778205">
                  <a:moveTo>
                    <a:pt x="33637" y="0"/>
                  </a:moveTo>
                  <a:lnTo>
                    <a:pt x="3744568" y="0"/>
                  </a:lnTo>
                  <a:cubicBezTo>
                    <a:pt x="3763145" y="0"/>
                    <a:pt x="3778205" y="15060"/>
                    <a:pt x="3778205" y="33637"/>
                  </a:cubicBezTo>
                  <a:lnTo>
                    <a:pt x="3778205" y="1288712"/>
                  </a:lnTo>
                  <a:cubicBezTo>
                    <a:pt x="3778205" y="1307290"/>
                    <a:pt x="3763145" y="1322349"/>
                    <a:pt x="3744568" y="1322349"/>
                  </a:cubicBezTo>
                  <a:lnTo>
                    <a:pt x="33637" y="1322349"/>
                  </a:lnTo>
                  <a:cubicBezTo>
                    <a:pt x="15060" y="1322349"/>
                    <a:pt x="0" y="1307290"/>
                    <a:pt x="0" y="1288712"/>
                  </a:cubicBezTo>
                  <a:lnTo>
                    <a:pt x="0" y="33637"/>
                  </a:lnTo>
                  <a:cubicBezTo>
                    <a:pt x="0" y="15060"/>
                    <a:pt x="15060" y="0"/>
                    <a:pt x="33637" y="0"/>
                  </a:cubicBezTo>
                  <a:close/>
                </a:path>
              </a:pathLst>
            </a:custGeom>
            <a:solidFill>
              <a:srgbClr val="F5E5C4"/>
            </a:solidFill>
            <a:ln cap="rnd">
              <a:noFill/>
              <a:prstDash val="lgDash"/>
              <a:round/>
            </a:ln>
          </p:spPr>
        </p:sp>
        <p:sp>
          <p:nvSpPr>
            <p:cNvPr name="TextBox 18" id="18"/>
            <p:cNvSpPr txBox="true"/>
            <p:nvPr/>
          </p:nvSpPr>
          <p:spPr>
            <a:xfrm>
              <a:off x="0" y="-38100"/>
              <a:ext cx="3778205" cy="1360449"/>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3596832" y="6114854"/>
            <a:ext cx="11438762" cy="3684326"/>
          </a:xfrm>
          <a:prstGeom prst="rect">
            <a:avLst/>
          </a:prstGeom>
        </p:spPr>
        <p:txBody>
          <a:bodyPr anchor="t" rtlCol="false" tIns="0" lIns="0" bIns="0" rIns="0">
            <a:spAutoFit/>
          </a:bodyPr>
          <a:lstStyle/>
          <a:p>
            <a:pPr algn="l">
              <a:lnSpc>
                <a:spcPts val="3251"/>
              </a:lnSpc>
            </a:pPr>
            <a:r>
              <a:rPr lang="en-US" sz="2322">
                <a:solidFill>
                  <a:srgbClr val="000000"/>
                </a:solidFill>
                <a:latin typeface="Poppins Light"/>
                <a:ea typeface="Poppins Light"/>
                <a:cs typeface="Poppins Light"/>
                <a:sym typeface="Poppins Light"/>
              </a:rPr>
              <a:t>Se valoran los años de servicio docente desde el primer nombramiento en periodo de prueba.</a:t>
            </a:r>
          </a:p>
          <a:p>
            <a:pPr algn="l">
              <a:lnSpc>
                <a:spcPts val="3251"/>
              </a:lnSpc>
            </a:pPr>
          </a:p>
          <a:p>
            <a:pPr algn="l">
              <a:lnSpc>
                <a:spcPts val="3251"/>
              </a:lnSpc>
            </a:pPr>
            <a:r>
              <a:rPr lang="en-US" sz="2322">
                <a:solidFill>
                  <a:srgbClr val="000000"/>
                </a:solidFill>
                <a:latin typeface="Poppins Light"/>
                <a:ea typeface="Poppins Light"/>
                <a:cs typeface="Poppins Light"/>
                <a:sym typeface="Poppins Light"/>
              </a:rPr>
              <a:t> No cuentan los periodos en que el docente no estuvo en servicio activo (comisiones, cargos, invalidez, suspensiones u otras separaciones temporales).</a:t>
            </a:r>
          </a:p>
          <a:p>
            <a:pPr algn="l">
              <a:lnSpc>
                <a:spcPts val="3251"/>
              </a:lnSpc>
            </a:pPr>
          </a:p>
          <a:p>
            <a:pPr algn="l">
              <a:lnSpc>
                <a:spcPts val="3251"/>
              </a:lnSpc>
            </a:pPr>
            <a:r>
              <a:rPr lang="en-US" sz="2322">
                <a:solidFill>
                  <a:srgbClr val="000000"/>
                </a:solidFill>
                <a:latin typeface="Poppins Light"/>
                <a:ea typeface="Poppins Light"/>
                <a:cs typeface="Poppins Light"/>
                <a:sym typeface="Poppins Light"/>
              </a:rPr>
              <a:t> Este criterio se califica en una escala de 14,00 a 20,00 puntos, sin importar el cargo o nivel.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3706936" y="3476356"/>
            <a:ext cx="10454432" cy="2248265"/>
          </a:xfrm>
          <a:custGeom>
            <a:avLst/>
            <a:gdLst/>
            <a:ahLst/>
            <a:cxnLst/>
            <a:rect r="r" b="b" t="t" l="l"/>
            <a:pathLst>
              <a:path h="2248265" w="10454432">
                <a:moveTo>
                  <a:pt x="0" y="0"/>
                </a:moveTo>
                <a:lnTo>
                  <a:pt x="10454432" y="0"/>
                </a:lnTo>
                <a:lnTo>
                  <a:pt x="10454432" y="2248265"/>
                </a:lnTo>
                <a:lnTo>
                  <a:pt x="0" y="2248265"/>
                </a:lnTo>
                <a:lnTo>
                  <a:pt x="0" y="0"/>
                </a:lnTo>
                <a:close/>
              </a:path>
            </a:pathLst>
          </a:custGeom>
          <a:blipFill>
            <a:blip r:embed="rId14"/>
            <a:stretch>
              <a:fillRect l="0" t="0" r="0" b="0"/>
            </a:stretch>
          </a:blipFill>
        </p:spPr>
      </p:sp>
      <p:sp>
        <p:nvSpPr>
          <p:cNvPr name="TextBox 15" id="15"/>
          <p:cNvSpPr txBox="true"/>
          <p:nvPr/>
        </p:nvSpPr>
        <p:spPr>
          <a:xfrm rot="0">
            <a:off x="4452813" y="1713755"/>
            <a:ext cx="9382374" cy="44730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VALORACIÓN DE ZONA DE DESEMPEÑO</a:t>
            </a:r>
          </a:p>
        </p:txBody>
      </p:sp>
      <p:grpSp>
        <p:nvGrpSpPr>
          <p:cNvPr name="Group 16" id="16"/>
          <p:cNvGrpSpPr/>
          <p:nvPr/>
        </p:nvGrpSpPr>
        <p:grpSpPr>
          <a:xfrm rot="0">
            <a:off x="3550846" y="6200871"/>
            <a:ext cx="11594853" cy="3393522"/>
            <a:chOff x="0" y="0"/>
            <a:chExt cx="3732085" cy="1092287"/>
          </a:xfrm>
        </p:grpSpPr>
        <p:sp>
          <p:nvSpPr>
            <p:cNvPr name="Freeform 17" id="17"/>
            <p:cNvSpPr/>
            <p:nvPr/>
          </p:nvSpPr>
          <p:spPr>
            <a:xfrm flipH="false" flipV="false" rot="0">
              <a:off x="0" y="0"/>
              <a:ext cx="3732085" cy="1092287"/>
            </a:xfrm>
            <a:custGeom>
              <a:avLst/>
              <a:gdLst/>
              <a:ahLst/>
              <a:cxnLst/>
              <a:rect r="r" b="b" t="t" l="l"/>
              <a:pathLst>
                <a:path h="1092287" w="3732085">
                  <a:moveTo>
                    <a:pt x="34053" y="0"/>
                  </a:moveTo>
                  <a:lnTo>
                    <a:pt x="3698032" y="0"/>
                  </a:lnTo>
                  <a:cubicBezTo>
                    <a:pt x="3716839" y="0"/>
                    <a:pt x="3732085" y="15246"/>
                    <a:pt x="3732085" y="34053"/>
                  </a:cubicBezTo>
                  <a:lnTo>
                    <a:pt x="3732085" y="1058235"/>
                  </a:lnTo>
                  <a:cubicBezTo>
                    <a:pt x="3732085" y="1067266"/>
                    <a:pt x="3728498" y="1075927"/>
                    <a:pt x="3722112" y="1082314"/>
                  </a:cubicBezTo>
                  <a:cubicBezTo>
                    <a:pt x="3715726" y="1088700"/>
                    <a:pt x="3707064" y="1092287"/>
                    <a:pt x="3698032" y="1092287"/>
                  </a:cubicBezTo>
                  <a:lnTo>
                    <a:pt x="34053" y="1092287"/>
                  </a:lnTo>
                  <a:cubicBezTo>
                    <a:pt x="25021" y="1092287"/>
                    <a:pt x="16360" y="1088700"/>
                    <a:pt x="9974" y="1082314"/>
                  </a:cubicBezTo>
                  <a:cubicBezTo>
                    <a:pt x="3588" y="1075927"/>
                    <a:pt x="0" y="1067266"/>
                    <a:pt x="0" y="1058235"/>
                  </a:cubicBezTo>
                  <a:lnTo>
                    <a:pt x="0" y="34053"/>
                  </a:lnTo>
                  <a:cubicBezTo>
                    <a:pt x="0" y="15246"/>
                    <a:pt x="15246" y="0"/>
                    <a:pt x="34053" y="0"/>
                  </a:cubicBezTo>
                  <a:close/>
                </a:path>
              </a:pathLst>
            </a:custGeom>
            <a:solidFill>
              <a:srgbClr val="F5E5C4"/>
            </a:solidFill>
            <a:ln cap="rnd">
              <a:noFill/>
              <a:prstDash val="lgDash"/>
              <a:round/>
            </a:ln>
          </p:spPr>
        </p:sp>
        <p:sp>
          <p:nvSpPr>
            <p:cNvPr name="TextBox 18" id="18"/>
            <p:cNvSpPr txBox="true"/>
            <p:nvPr/>
          </p:nvSpPr>
          <p:spPr>
            <a:xfrm>
              <a:off x="0" y="-38100"/>
              <a:ext cx="3732085" cy="1130387"/>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3706936" y="6319641"/>
            <a:ext cx="11438762" cy="3274751"/>
          </a:xfrm>
          <a:prstGeom prst="rect">
            <a:avLst/>
          </a:prstGeom>
        </p:spPr>
        <p:txBody>
          <a:bodyPr anchor="t" rtlCol="false" tIns="0" lIns="0" bIns="0" rIns="0">
            <a:spAutoFit/>
          </a:bodyPr>
          <a:lstStyle/>
          <a:p>
            <a:pPr algn="l">
              <a:lnSpc>
                <a:spcPts val="3251"/>
              </a:lnSpc>
            </a:pPr>
            <a:r>
              <a:rPr lang="en-US" sz="2322">
                <a:solidFill>
                  <a:srgbClr val="000000"/>
                </a:solidFill>
                <a:latin typeface="Poppins Light"/>
                <a:ea typeface="Poppins Light"/>
                <a:cs typeface="Poppins Light"/>
                <a:sym typeface="Poppins Light"/>
              </a:rPr>
              <a:t>Se reconoce por equidad el trabajo docente en zonas de difícil acceso por condiciones geográficas.</a:t>
            </a:r>
          </a:p>
          <a:p>
            <a:pPr algn="l">
              <a:lnSpc>
                <a:spcPts val="3251"/>
              </a:lnSpc>
            </a:pPr>
          </a:p>
          <a:p>
            <a:pPr algn="l">
              <a:lnSpc>
                <a:spcPts val="3251"/>
              </a:lnSpc>
            </a:pPr>
            <a:r>
              <a:rPr lang="en-US" sz="2322">
                <a:solidFill>
                  <a:srgbClr val="000000"/>
                </a:solidFill>
                <a:latin typeface="Poppins Light"/>
                <a:ea typeface="Poppins Light"/>
                <a:cs typeface="Poppins Light"/>
                <a:sym typeface="Poppins Light"/>
              </a:rPr>
              <a:t>L</a:t>
            </a:r>
            <a:r>
              <a:rPr lang="en-US" sz="2322">
                <a:solidFill>
                  <a:srgbClr val="000000"/>
                </a:solidFill>
                <a:latin typeface="Poppins Light"/>
                <a:ea typeface="Poppins Light"/>
                <a:cs typeface="Poppins Light"/>
                <a:sym typeface="Poppins Light"/>
              </a:rPr>
              <a:t>a valoración depende de la zona donde está ubicada la sede educativa en la que trabaja el docente.</a:t>
            </a:r>
          </a:p>
          <a:p>
            <a:pPr algn="l">
              <a:lnSpc>
                <a:spcPts val="3251"/>
              </a:lnSpc>
            </a:pPr>
          </a:p>
          <a:p>
            <a:pPr algn="l">
              <a:lnSpc>
                <a:spcPts val="3251"/>
              </a:lnSpc>
            </a:pPr>
            <a:r>
              <a:rPr lang="en-US" sz="2322">
                <a:solidFill>
                  <a:srgbClr val="000000"/>
                </a:solidFill>
                <a:latin typeface="Poppins Light"/>
                <a:ea typeface="Poppins Light"/>
                <a:cs typeface="Poppins Light"/>
                <a:sym typeface="Poppins Light"/>
              </a:rPr>
              <a:t>Se califica de 12,00 a 15,00 puntos, según una tabla establecida.</a:t>
            </a:r>
          </a:p>
          <a:p>
            <a:pPr algn="l">
              <a:lnSpc>
                <a:spcPts val="3251"/>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grpSp>
        <p:nvGrpSpPr>
          <p:cNvPr name="Group 2" id="2"/>
          <p:cNvGrpSpPr/>
          <p:nvPr/>
        </p:nvGrpSpPr>
        <p:grpSpPr>
          <a:xfrm rot="0">
            <a:off x="5180575" y="862354"/>
            <a:ext cx="7926850" cy="2136392"/>
            <a:chOff x="0" y="0"/>
            <a:chExt cx="2551449" cy="687650"/>
          </a:xfrm>
        </p:grpSpPr>
        <p:sp>
          <p:nvSpPr>
            <p:cNvPr name="Freeform 3" id="3"/>
            <p:cNvSpPr/>
            <p:nvPr/>
          </p:nvSpPr>
          <p:spPr>
            <a:xfrm flipH="false" flipV="false" rot="0">
              <a:off x="0" y="0"/>
              <a:ext cx="2551449" cy="687650"/>
            </a:xfrm>
            <a:custGeom>
              <a:avLst/>
              <a:gdLst/>
              <a:ahLst/>
              <a:cxnLst/>
              <a:rect r="r" b="b" t="t" l="l"/>
              <a:pathLst>
                <a:path h="687650" w="2551449">
                  <a:moveTo>
                    <a:pt x="49810" y="0"/>
                  </a:moveTo>
                  <a:lnTo>
                    <a:pt x="2501639" y="0"/>
                  </a:lnTo>
                  <a:cubicBezTo>
                    <a:pt x="2514850" y="0"/>
                    <a:pt x="2527519" y="5248"/>
                    <a:pt x="2536860" y="14589"/>
                  </a:cubicBezTo>
                  <a:cubicBezTo>
                    <a:pt x="2546201" y="23930"/>
                    <a:pt x="2551449" y="36600"/>
                    <a:pt x="2551449" y="49810"/>
                  </a:cubicBezTo>
                  <a:lnTo>
                    <a:pt x="2551449" y="637840"/>
                  </a:lnTo>
                  <a:cubicBezTo>
                    <a:pt x="2551449" y="651050"/>
                    <a:pt x="2546201" y="663720"/>
                    <a:pt x="2536860" y="673061"/>
                  </a:cubicBezTo>
                  <a:cubicBezTo>
                    <a:pt x="2527519" y="682402"/>
                    <a:pt x="2514850" y="687650"/>
                    <a:pt x="2501639" y="687650"/>
                  </a:cubicBezTo>
                  <a:lnTo>
                    <a:pt x="49810" y="687650"/>
                  </a:lnTo>
                  <a:cubicBezTo>
                    <a:pt x="36600" y="687650"/>
                    <a:pt x="23930" y="682402"/>
                    <a:pt x="14589" y="673061"/>
                  </a:cubicBezTo>
                  <a:cubicBezTo>
                    <a:pt x="5248" y="663720"/>
                    <a:pt x="0" y="651050"/>
                    <a:pt x="0" y="637840"/>
                  </a:cubicBezTo>
                  <a:lnTo>
                    <a:pt x="0" y="49810"/>
                  </a:lnTo>
                  <a:cubicBezTo>
                    <a:pt x="0" y="36600"/>
                    <a:pt x="5248" y="23930"/>
                    <a:pt x="14589" y="14589"/>
                  </a:cubicBezTo>
                  <a:cubicBezTo>
                    <a:pt x="23930" y="5248"/>
                    <a:pt x="36600" y="0"/>
                    <a:pt x="49810" y="0"/>
                  </a:cubicBezTo>
                  <a:close/>
                </a:path>
              </a:pathLst>
            </a:custGeom>
            <a:solidFill>
              <a:srgbClr val="F5E5C4"/>
            </a:solidFill>
            <a:ln cap="rnd">
              <a:noFill/>
              <a:prstDash val="lgDash"/>
              <a:round/>
            </a:ln>
          </p:spPr>
        </p:sp>
        <p:sp>
          <p:nvSpPr>
            <p:cNvPr name="TextBox 4" id="4"/>
            <p:cNvSpPr txBox="true"/>
            <p:nvPr/>
          </p:nvSpPr>
          <p:spPr>
            <a:xfrm>
              <a:off x="0" y="-38100"/>
              <a:ext cx="2551449" cy="7257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357932" y="1036915"/>
            <a:ext cx="7572135" cy="1787271"/>
            <a:chOff x="0" y="0"/>
            <a:chExt cx="2437276" cy="575277"/>
          </a:xfrm>
        </p:grpSpPr>
        <p:sp>
          <p:nvSpPr>
            <p:cNvPr name="Freeform 6" id="6"/>
            <p:cNvSpPr/>
            <p:nvPr/>
          </p:nvSpPr>
          <p:spPr>
            <a:xfrm flipH="false" flipV="false" rot="0">
              <a:off x="0" y="0"/>
              <a:ext cx="2437276" cy="575277"/>
            </a:xfrm>
            <a:custGeom>
              <a:avLst/>
              <a:gdLst/>
              <a:ahLst/>
              <a:cxnLst/>
              <a:rect r="r" b="b" t="t" l="l"/>
              <a:pathLst>
                <a:path h="575277" w="2437276">
                  <a:moveTo>
                    <a:pt x="52144" y="0"/>
                  </a:moveTo>
                  <a:lnTo>
                    <a:pt x="2385132" y="0"/>
                  </a:lnTo>
                  <a:cubicBezTo>
                    <a:pt x="2413930" y="0"/>
                    <a:pt x="2437276" y="23345"/>
                    <a:pt x="2437276" y="52144"/>
                  </a:cubicBezTo>
                  <a:lnTo>
                    <a:pt x="2437276" y="523133"/>
                  </a:lnTo>
                  <a:cubicBezTo>
                    <a:pt x="2437276" y="551931"/>
                    <a:pt x="2413930" y="575277"/>
                    <a:pt x="2385132" y="575277"/>
                  </a:cubicBezTo>
                  <a:lnTo>
                    <a:pt x="52144" y="575277"/>
                  </a:lnTo>
                  <a:cubicBezTo>
                    <a:pt x="23345" y="575277"/>
                    <a:pt x="0" y="551931"/>
                    <a:pt x="0" y="523133"/>
                  </a:cubicBezTo>
                  <a:lnTo>
                    <a:pt x="0" y="52144"/>
                  </a:lnTo>
                  <a:cubicBezTo>
                    <a:pt x="0" y="23345"/>
                    <a:pt x="23345" y="0"/>
                    <a:pt x="52144" y="0"/>
                  </a:cubicBezTo>
                  <a:close/>
                </a:path>
              </a:pathLst>
            </a:custGeom>
            <a:ln w="38100" cap="rnd">
              <a:solidFill>
                <a:srgbClr val="B6841E"/>
              </a:solidFill>
              <a:prstDash val="lgDash"/>
              <a:round/>
            </a:ln>
          </p:spPr>
        </p:sp>
        <p:sp>
          <p:nvSpPr>
            <p:cNvPr name="TextBox 7" id="7"/>
            <p:cNvSpPr txBox="true"/>
            <p:nvPr/>
          </p:nvSpPr>
          <p:spPr>
            <a:xfrm>
              <a:off x="0" y="-38100"/>
              <a:ext cx="2437276" cy="61337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577449">
            <a:off x="15325308" y="-624792"/>
            <a:ext cx="4153458" cy="3712153"/>
          </a:xfrm>
          <a:custGeom>
            <a:avLst/>
            <a:gdLst/>
            <a:ahLst/>
            <a:cxnLst/>
            <a:rect r="r" b="b" t="t" l="l"/>
            <a:pathLst>
              <a:path h="3712153" w="4153458">
                <a:moveTo>
                  <a:pt x="0" y="0"/>
                </a:moveTo>
                <a:lnTo>
                  <a:pt x="4153458" y="0"/>
                </a:lnTo>
                <a:lnTo>
                  <a:pt x="4153458" y="3712153"/>
                </a:lnTo>
                <a:lnTo>
                  <a:pt x="0" y="3712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9085" y="7985592"/>
            <a:ext cx="3889222" cy="3432238"/>
          </a:xfrm>
          <a:custGeom>
            <a:avLst/>
            <a:gdLst/>
            <a:ahLst/>
            <a:cxnLst/>
            <a:rect r="r" b="b" t="t" l="l"/>
            <a:pathLst>
              <a:path h="3432238" w="3889222">
                <a:moveTo>
                  <a:pt x="0" y="0"/>
                </a:moveTo>
                <a:lnTo>
                  <a:pt x="3889222" y="0"/>
                </a:lnTo>
                <a:lnTo>
                  <a:pt x="3889222" y="3432238"/>
                </a:lnTo>
                <a:lnTo>
                  <a:pt x="0" y="3432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901887">
            <a:off x="-502452" y="-1268890"/>
            <a:ext cx="2515956" cy="3977796"/>
          </a:xfrm>
          <a:custGeom>
            <a:avLst/>
            <a:gdLst/>
            <a:ahLst/>
            <a:cxnLst/>
            <a:rect r="r" b="b" t="t" l="l"/>
            <a:pathLst>
              <a:path h="3977796" w="2515956">
                <a:moveTo>
                  <a:pt x="0" y="0"/>
                </a:moveTo>
                <a:lnTo>
                  <a:pt x="2515956" y="0"/>
                </a:lnTo>
                <a:lnTo>
                  <a:pt x="2515956" y="3977796"/>
                </a:lnTo>
                <a:lnTo>
                  <a:pt x="0" y="3977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43182">
            <a:off x="15740249" y="7240771"/>
            <a:ext cx="3323576" cy="4402087"/>
          </a:xfrm>
          <a:custGeom>
            <a:avLst/>
            <a:gdLst/>
            <a:ahLst/>
            <a:cxnLst/>
            <a:rect r="r" b="b" t="t" l="l"/>
            <a:pathLst>
              <a:path h="4402087" w="3323576">
                <a:moveTo>
                  <a:pt x="0" y="0"/>
                </a:moveTo>
                <a:lnTo>
                  <a:pt x="3323576" y="0"/>
                </a:lnTo>
                <a:lnTo>
                  <a:pt x="3323576" y="4402088"/>
                </a:lnTo>
                <a:lnTo>
                  <a:pt x="0" y="44020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402282">
            <a:off x="-1324883" y="3498812"/>
            <a:ext cx="3700639" cy="3214930"/>
          </a:xfrm>
          <a:custGeom>
            <a:avLst/>
            <a:gdLst/>
            <a:ahLst/>
            <a:cxnLst/>
            <a:rect r="r" b="b" t="t" l="l"/>
            <a:pathLst>
              <a:path h="3214930" w="3700639">
                <a:moveTo>
                  <a:pt x="0" y="0"/>
                </a:moveTo>
                <a:lnTo>
                  <a:pt x="3700639" y="0"/>
                </a:lnTo>
                <a:lnTo>
                  <a:pt x="3700639" y="3214930"/>
                </a:lnTo>
                <a:lnTo>
                  <a:pt x="0" y="3214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1768198">
            <a:off x="16216372" y="2515137"/>
            <a:ext cx="3519477" cy="4608153"/>
          </a:xfrm>
          <a:custGeom>
            <a:avLst/>
            <a:gdLst/>
            <a:ahLst/>
            <a:cxnLst/>
            <a:rect r="r" b="b" t="t" l="l"/>
            <a:pathLst>
              <a:path h="4608153" w="3519477">
                <a:moveTo>
                  <a:pt x="0" y="0"/>
                </a:moveTo>
                <a:lnTo>
                  <a:pt x="3519477" y="0"/>
                </a:lnTo>
                <a:lnTo>
                  <a:pt x="3519477" y="4608153"/>
                </a:lnTo>
                <a:lnTo>
                  <a:pt x="0" y="46081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3789991" y="6994701"/>
            <a:ext cx="11594853" cy="2447114"/>
            <a:chOff x="0" y="0"/>
            <a:chExt cx="3732085" cy="787663"/>
          </a:xfrm>
        </p:grpSpPr>
        <p:sp>
          <p:nvSpPr>
            <p:cNvPr name="Freeform 15" id="15"/>
            <p:cNvSpPr/>
            <p:nvPr/>
          </p:nvSpPr>
          <p:spPr>
            <a:xfrm flipH="false" flipV="false" rot="0">
              <a:off x="0" y="0"/>
              <a:ext cx="3732085" cy="787663"/>
            </a:xfrm>
            <a:custGeom>
              <a:avLst/>
              <a:gdLst/>
              <a:ahLst/>
              <a:cxnLst/>
              <a:rect r="r" b="b" t="t" l="l"/>
              <a:pathLst>
                <a:path h="787663" w="3732085">
                  <a:moveTo>
                    <a:pt x="34053" y="0"/>
                  </a:moveTo>
                  <a:lnTo>
                    <a:pt x="3698032" y="0"/>
                  </a:lnTo>
                  <a:cubicBezTo>
                    <a:pt x="3716839" y="0"/>
                    <a:pt x="3732085" y="15246"/>
                    <a:pt x="3732085" y="34053"/>
                  </a:cubicBezTo>
                  <a:lnTo>
                    <a:pt x="3732085" y="753610"/>
                  </a:lnTo>
                  <a:cubicBezTo>
                    <a:pt x="3732085" y="762642"/>
                    <a:pt x="3728498" y="771303"/>
                    <a:pt x="3722112" y="777689"/>
                  </a:cubicBezTo>
                  <a:cubicBezTo>
                    <a:pt x="3715726" y="784075"/>
                    <a:pt x="3707064" y="787663"/>
                    <a:pt x="3698032" y="787663"/>
                  </a:cubicBezTo>
                  <a:lnTo>
                    <a:pt x="34053" y="787663"/>
                  </a:lnTo>
                  <a:cubicBezTo>
                    <a:pt x="15246" y="787663"/>
                    <a:pt x="0" y="772417"/>
                    <a:pt x="0" y="753610"/>
                  </a:cubicBezTo>
                  <a:lnTo>
                    <a:pt x="0" y="34053"/>
                  </a:lnTo>
                  <a:cubicBezTo>
                    <a:pt x="0" y="15246"/>
                    <a:pt x="15246" y="0"/>
                    <a:pt x="34053" y="0"/>
                  </a:cubicBezTo>
                  <a:close/>
                </a:path>
              </a:pathLst>
            </a:custGeom>
            <a:solidFill>
              <a:srgbClr val="F5E5C4"/>
            </a:solidFill>
            <a:ln cap="rnd">
              <a:noFill/>
              <a:prstDash val="lgDash"/>
              <a:round/>
            </a:ln>
          </p:spPr>
        </p:sp>
        <p:sp>
          <p:nvSpPr>
            <p:cNvPr name="TextBox 16" id="16"/>
            <p:cNvSpPr txBox="true"/>
            <p:nvPr/>
          </p:nvSpPr>
          <p:spPr>
            <a:xfrm>
              <a:off x="0" y="-38100"/>
              <a:ext cx="3732085" cy="825763"/>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6258535" y="3183450"/>
            <a:ext cx="5540496" cy="2658157"/>
          </a:xfrm>
          <a:custGeom>
            <a:avLst/>
            <a:gdLst/>
            <a:ahLst/>
            <a:cxnLst/>
            <a:rect r="r" b="b" t="t" l="l"/>
            <a:pathLst>
              <a:path h="2658157" w="5540496">
                <a:moveTo>
                  <a:pt x="0" y="0"/>
                </a:moveTo>
                <a:lnTo>
                  <a:pt x="5540496" y="0"/>
                </a:lnTo>
                <a:lnTo>
                  <a:pt x="5540496" y="2658157"/>
                </a:lnTo>
                <a:lnTo>
                  <a:pt x="0" y="2658157"/>
                </a:lnTo>
                <a:lnTo>
                  <a:pt x="0" y="0"/>
                </a:lnTo>
                <a:close/>
              </a:path>
            </a:pathLst>
          </a:custGeom>
          <a:blipFill>
            <a:blip r:embed="rId14"/>
            <a:stretch>
              <a:fillRect l="0" t="0" r="0" b="0"/>
            </a:stretch>
          </a:blipFill>
        </p:spPr>
      </p:sp>
      <p:sp>
        <p:nvSpPr>
          <p:cNvPr name="TextBox 18" id="18"/>
          <p:cNvSpPr txBox="true"/>
          <p:nvPr/>
        </p:nvSpPr>
        <p:spPr>
          <a:xfrm rot="0">
            <a:off x="5887883" y="1525922"/>
            <a:ext cx="6612133" cy="847357"/>
          </a:xfrm>
          <a:prstGeom prst="rect">
            <a:avLst/>
          </a:prstGeom>
        </p:spPr>
        <p:txBody>
          <a:bodyPr anchor="t" rtlCol="false" tIns="0" lIns="0" bIns="0" rIns="0">
            <a:spAutoFit/>
          </a:bodyPr>
          <a:lstStyle/>
          <a:p>
            <a:pPr algn="ctr">
              <a:lnSpc>
                <a:spcPts val="3168"/>
              </a:lnSpc>
            </a:pPr>
            <a:r>
              <a:rPr lang="en-US" sz="3200">
                <a:solidFill>
                  <a:srgbClr val="000000"/>
                </a:solidFill>
                <a:latin typeface="Poppins Extra-Light"/>
                <a:ea typeface="Poppins Extra-Light"/>
                <a:cs typeface="Poppins Extra-Light"/>
                <a:sym typeface="Poppins Extra-Light"/>
              </a:rPr>
              <a:t>VALORACIÓN DE MOVIMIENTOS EN EL ESCALAFÓN DOCENTE</a:t>
            </a:r>
          </a:p>
        </p:txBody>
      </p:sp>
      <p:sp>
        <p:nvSpPr>
          <p:cNvPr name="TextBox 19" id="19"/>
          <p:cNvSpPr txBox="true"/>
          <p:nvPr/>
        </p:nvSpPr>
        <p:spPr>
          <a:xfrm rot="0">
            <a:off x="3868036" y="7131304"/>
            <a:ext cx="11438762" cy="2455601"/>
          </a:xfrm>
          <a:prstGeom prst="rect">
            <a:avLst/>
          </a:prstGeom>
        </p:spPr>
        <p:txBody>
          <a:bodyPr anchor="t" rtlCol="false" tIns="0" lIns="0" bIns="0" rIns="0">
            <a:spAutoFit/>
          </a:bodyPr>
          <a:lstStyle/>
          <a:p>
            <a:pPr algn="l">
              <a:lnSpc>
                <a:spcPts val="3251"/>
              </a:lnSpc>
            </a:pPr>
            <a:r>
              <a:rPr lang="en-US" sz="2322">
                <a:solidFill>
                  <a:srgbClr val="000000"/>
                </a:solidFill>
                <a:latin typeface="Poppins Light"/>
                <a:ea typeface="Poppins Light"/>
                <a:cs typeface="Poppins Light"/>
                <a:sym typeface="Poppins Light"/>
              </a:rPr>
              <a:t>Se reconoce a los docentes que han tenido pocas oportunidades de ascenso o reubicación, valorando el número de movimientos en el escalafón (según el art. 35 del Decreto Ley 1278 de 2002).</a:t>
            </a:r>
          </a:p>
          <a:p>
            <a:pPr algn="l">
              <a:lnSpc>
                <a:spcPts val="3251"/>
              </a:lnSpc>
            </a:pPr>
          </a:p>
          <a:p>
            <a:pPr algn="l">
              <a:lnSpc>
                <a:spcPts val="3251"/>
              </a:lnSpc>
            </a:pPr>
            <a:r>
              <a:rPr lang="en-US" sz="2322">
                <a:solidFill>
                  <a:srgbClr val="000000"/>
                </a:solidFill>
                <a:latin typeface="Poppins Light"/>
                <a:ea typeface="Poppins Light"/>
                <a:cs typeface="Poppins Light"/>
                <a:sym typeface="Poppins Light"/>
              </a:rPr>
              <a:t>Este criterio se califica de 7,00 a 15,00 puntos, según una tabla definida.</a:t>
            </a:r>
          </a:p>
          <a:p>
            <a:pPr algn="l">
              <a:lnSpc>
                <a:spcPts val="3251"/>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DAG_LzS639w</dc:identifier>
  <dcterms:modified xsi:type="dcterms:W3CDTF">2011-08-01T06:04:30Z</dcterms:modified>
  <cp:revision>1</cp:revision>
  <dc:title>Curso de asenso y reubicación</dc:title>
</cp:coreProperties>
</file>